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62" r:id="rId6"/>
    <p:sldId id="420" r:id="rId7"/>
    <p:sldId id="451" r:id="rId8"/>
    <p:sldId id="303" r:id="rId9"/>
    <p:sldId id="492" r:id="rId10"/>
    <p:sldId id="419" r:id="rId11"/>
    <p:sldId id="456" r:id="rId12"/>
    <p:sldId id="426" r:id="rId13"/>
    <p:sldId id="487" r:id="rId14"/>
    <p:sldId id="421" r:id="rId15"/>
    <p:sldId id="490" r:id="rId16"/>
    <p:sldId id="493" r:id="rId17"/>
    <p:sldId id="482" r:id="rId18"/>
    <p:sldId id="285" r:id="rId19"/>
    <p:sldId id="304" r:id="rId20"/>
    <p:sldId id="488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4E31"/>
    <a:srgbClr val="F5972A"/>
    <a:srgbClr val="FFC000"/>
    <a:srgbClr val="0C90CE"/>
    <a:srgbClr val="EFF4DA"/>
    <a:srgbClr val="3D5A81"/>
    <a:srgbClr val="CCDB79"/>
    <a:srgbClr val="F9D123"/>
    <a:srgbClr val="5DB2BC"/>
    <a:srgbClr val="7B78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74014"/>
  </p:normalViewPr>
  <p:slideViewPr>
    <p:cSldViewPr snapToGrid="0">
      <p:cViewPr varScale="1">
        <p:scale>
          <a:sx n="59" d="100"/>
          <a:sy n="59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kbellis:Desktop:Work%20Desk:Wales%20ACE%20Report%20III%20:Graph%20Example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nhswales365-my.sharepoint.com/personal/karen_hughes18_wales_nhs_uk/Documents/Desktop/Copy%20of%20Latest%20Single%20ACEs%20Selected%20Tables%205%20jan%202023%20for%20figur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nhswales365-my.sharepoint.com/personal/karen_hughes18_wales_nhs_uk/Documents/Desktop/Copy%20of%20Latest%20Single%20ACEs%20Selected%20Tables%205%20jan%202023%20for%20figur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bangoroffice365-my.sharepoint.com/personal/mhsa12_bangor_ac_uk/Documents/Laptop/Documents/Paper%20writing%20conference%20abstracts/ACEs%20childhood%20resilience/ACEs%20affect%20Child%20Health%20Tables,%20Revised%20KF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465330713781896E-2"/>
          <c:y val="3.7443406174374E-2"/>
          <c:w val="0.88707968617399302"/>
          <c:h val="0.82889785279811401"/>
        </c:manualLayout>
      </c:layout>
      <c:lineChart>
        <c:grouping val="standard"/>
        <c:varyColors val="0"/>
        <c:ser>
          <c:idx val="0"/>
          <c:order val="0"/>
          <c:tx>
            <c:strRef>
              <c:f>'Any MAJOR Disease'!$D$16</c:f>
              <c:strCache>
                <c:ptCount val="1"/>
                <c:pt idx="0">
                  <c:v>0</c:v>
                </c:pt>
              </c:strCache>
            </c:strRef>
          </c:tx>
          <c:marker>
            <c:symbol val="circle"/>
            <c:size val="8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'Any MAJOR Disease'!$D$25:$D$31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0</c:v>
                  </c:pt>
                  <c:pt idx="2">
                    <c:v>0.26</c:v>
                  </c:pt>
                  <c:pt idx="3">
                    <c:v>0.47</c:v>
                  </c:pt>
                  <c:pt idx="4">
                    <c:v>1.05</c:v>
                  </c:pt>
                  <c:pt idx="5">
                    <c:v>1.97</c:v>
                  </c:pt>
                  <c:pt idx="6">
                    <c:v>3.57</c:v>
                  </c:pt>
                </c:numCache>
              </c:numRef>
            </c:plus>
            <c:minus>
              <c:numRef>
                <c:f>'Any MAJOR Disease'!$D$25:$D$31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0</c:v>
                  </c:pt>
                  <c:pt idx="2">
                    <c:v>0.26</c:v>
                  </c:pt>
                  <c:pt idx="3">
                    <c:v>0.47</c:v>
                  </c:pt>
                  <c:pt idx="4">
                    <c:v>1.05</c:v>
                  </c:pt>
                  <c:pt idx="5">
                    <c:v>1.97</c:v>
                  </c:pt>
                  <c:pt idx="6">
                    <c:v>3.57</c:v>
                  </c:pt>
                </c:numCache>
              </c:numRef>
            </c:minus>
            <c:spPr>
              <a:ln>
                <a:solidFill>
                  <a:schemeClr val="bg1"/>
                </a:solidFill>
              </a:ln>
            </c:spPr>
          </c:errBars>
          <c:cat>
            <c:numRef>
              <c:f>'Any MAJOR Disease'!$C$17:$C$23</c:f>
              <c:numCache>
                <c:formatCode>General</c:formatCode>
                <c:ptCount val="7"/>
                <c:pt idx="0">
                  <c:v>9</c:v>
                </c:pt>
                <c:pt idx="1">
                  <c:v>19</c:v>
                </c:pt>
                <c:pt idx="2">
                  <c:v>29</c:v>
                </c:pt>
                <c:pt idx="3">
                  <c:v>39</c:v>
                </c:pt>
                <c:pt idx="4">
                  <c:v>49</c:v>
                </c:pt>
                <c:pt idx="5">
                  <c:v>59</c:v>
                </c:pt>
                <c:pt idx="6">
                  <c:v>69</c:v>
                </c:pt>
              </c:numCache>
            </c:numRef>
          </c:cat>
          <c:val>
            <c:numRef>
              <c:f>'Any MAJOR Disease'!$D$17:$D$23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0.58000000000000296</c:v>
                </c:pt>
                <c:pt idx="3">
                  <c:v>1.71</c:v>
                </c:pt>
                <c:pt idx="4">
                  <c:v>7.0300000000000029</c:v>
                </c:pt>
                <c:pt idx="5">
                  <c:v>20.87</c:v>
                </c:pt>
                <c:pt idx="6">
                  <c:v>50.580000000000013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833-194F-9011-979E3A15010E}"/>
            </c:ext>
          </c:extLst>
        </c:ser>
        <c:ser>
          <c:idx val="3"/>
          <c:order val="1"/>
          <c:tx>
            <c:strRef>
              <c:f>'Any MAJOR Disease'!$G$16</c:f>
              <c:strCache>
                <c:ptCount val="1"/>
                <c:pt idx="0">
                  <c:v>4+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circle"/>
            <c:size val="9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'Any MAJOR Disease'!$G$25:$G$31</c:f>
                <c:numCache>
                  <c:formatCode>General</c:formatCode>
                  <c:ptCount val="7"/>
                  <c:pt idx="0">
                    <c:v>0.37</c:v>
                  </c:pt>
                  <c:pt idx="1">
                    <c:v>0.65</c:v>
                  </c:pt>
                  <c:pt idx="2">
                    <c:v>1.39</c:v>
                  </c:pt>
                  <c:pt idx="3">
                    <c:v>2.21</c:v>
                  </c:pt>
                  <c:pt idx="4">
                    <c:v>4.21</c:v>
                  </c:pt>
                  <c:pt idx="5">
                    <c:v>6.1</c:v>
                  </c:pt>
                  <c:pt idx="6">
                    <c:v>8.75</c:v>
                  </c:pt>
                </c:numCache>
              </c:numRef>
            </c:plus>
            <c:minus>
              <c:numRef>
                <c:f>'Any MAJOR Disease'!$G$25:$G$31</c:f>
                <c:numCache>
                  <c:formatCode>General</c:formatCode>
                  <c:ptCount val="7"/>
                  <c:pt idx="0">
                    <c:v>0.37</c:v>
                  </c:pt>
                  <c:pt idx="1">
                    <c:v>0.65</c:v>
                  </c:pt>
                  <c:pt idx="2">
                    <c:v>1.39</c:v>
                  </c:pt>
                  <c:pt idx="3">
                    <c:v>2.21</c:v>
                  </c:pt>
                  <c:pt idx="4">
                    <c:v>4.21</c:v>
                  </c:pt>
                  <c:pt idx="5">
                    <c:v>6.1</c:v>
                  </c:pt>
                  <c:pt idx="6">
                    <c:v>8.75</c:v>
                  </c:pt>
                </c:numCache>
              </c:numRef>
            </c:minus>
            <c:spPr>
              <a:ln>
                <a:solidFill>
                  <a:schemeClr val="bg1"/>
                </a:solidFill>
              </a:ln>
            </c:spPr>
          </c:errBars>
          <c:cat>
            <c:numRef>
              <c:f>'Any MAJOR Disease'!$C$17:$C$23</c:f>
              <c:numCache>
                <c:formatCode>General</c:formatCode>
                <c:ptCount val="7"/>
                <c:pt idx="0">
                  <c:v>9</c:v>
                </c:pt>
                <c:pt idx="1">
                  <c:v>19</c:v>
                </c:pt>
                <c:pt idx="2">
                  <c:v>29</c:v>
                </c:pt>
                <c:pt idx="3">
                  <c:v>39</c:v>
                </c:pt>
                <c:pt idx="4">
                  <c:v>49</c:v>
                </c:pt>
                <c:pt idx="5">
                  <c:v>59</c:v>
                </c:pt>
                <c:pt idx="6">
                  <c:v>69</c:v>
                </c:pt>
              </c:numCache>
            </c:numRef>
          </c:cat>
          <c:val>
            <c:numRef>
              <c:f>'Any MAJOR Disease'!$G$17:$G$23</c:f>
              <c:numCache>
                <c:formatCode>General</c:formatCode>
                <c:ptCount val="7"/>
                <c:pt idx="0">
                  <c:v>0.37000000000000399</c:v>
                </c:pt>
                <c:pt idx="1">
                  <c:v>1.139999999999997</c:v>
                </c:pt>
                <c:pt idx="2">
                  <c:v>4.4699999999999962</c:v>
                </c:pt>
                <c:pt idx="3">
                  <c:v>9.3000000000000007</c:v>
                </c:pt>
                <c:pt idx="4">
                  <c:v>24.88</c:v>
                </c:pt>
                <c:pt idx="5">
                  <c:v>41.35</c:v>
                </c:pt>
                <c:pt idx="6">
                  <c:v>68.42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833-194F-9011-979E3A1501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4665888"/>
        <c:axId val="1414669280"/>
      </c:lineChart>
      <c:catAx>
        <c:axId val="1414665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0">
                    <a:solidFill>
                      <a:srgbClr val="FFFFFF"/>
                    </a:solidFill>
                    <a:latin typeface="Comic Sans MS"/>
                    <a:cs typeface="Comic Sans MS"/>
                  </a:defRPr>
                </a:pPr>
                <a:r>
                  <a:rPr lang="en-US" sz="2000" b="0">
                    <a:solidFill>
                      <a:srgbClr val="FFFFFF"/>
                    </a:solidFill>
                    <a:latin typeface="Comic Sans MS"/>
                    <a:cs typeface="Comic Sans MS"/>
                  </a:rPr>
                  <a:t>Age (years)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FFFFFF"/>
                </a:solidFill>
                <a:latin typeface="Comic Sans MS"/>
                <a:cs typeface="Comic Sans MS"/>
              </a:defRPr>
            </a:pPr>
            <a:endParaRPr lang="en-US"/>
          </a:p>
        </c:txPr>
        <c:crossAx val="1414669280"/>
        <c:crosses val="autoZero"/>
        <c:auto val="1"/>
        <c:lblAlgn val="ctr"/>
        <c:lblOffset val="100"/>
        <c:noMultiLvlLbl val="0"/>
      </c:catAx>
      <c:valAx>
        <c:axId val="141466928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>
                    <a:solidFill>
                      <a:srgbClr val="FFFFFF"/>
                    </a:solidFill>
                    <a:latin typeface="Comic Sans MS"/>
                    <a:cs typeface="Comic Sans MS"/>
                  </a:defRPr>
                </a:pPr>
                <a:r>
                  <a:rPr lang="en-US" sz="1600" b="0">
                    <a:solidFill>
                      <a:srgbClr val="FFFFFF"/>
                    </a:solidFill>
                    <a:latin typeface="Comic Sans MS"/>
                    <a:cs typeface="Comic Sans MS"/>
                  </a:rPr>
                  <a:t>Cumulative % Developed Disease </a:t>
                </a:r>
                <a:r>
                  <a:rPr lang="en-US" sz="1600" b="0" i="0" u="none" strike="noStrike" baseline="0">
                    <a:solidFill>
                      <a:srgbClr val="FFFFFF"/>
                    </a:solidFill>
                    <a:effectLst/>
                    <a:latin typeface="Comic Sans MS"/>
                    <a:cs typeface="Comic Sans MS"/>
                  </a:rPr>
                  <a:t>(+/-SE)</a:t>
                </a:r>
                <a:endParaRPr lang="en-US" sz="1600" b="0">
                  <a:solidFill>
                    <a:srgbClr val="FFFFFF"/>
                  </a:solidFill>
                  <a:latin typeface="Comic Sans MS"/>
                  <a:cs typeface="Comic Sans MS"/>
                </a:endParaRPr>
              </a:p>
            </c:rich>
          </c:tx>
          <c:layout>
            <c:manualLayout>
              <c:xMode val="edge"/>
              <c:yMode val="edge"/>
              <c:x val="1.6021158272927199E-2"/>
              <c:y val="6.5683452257417896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FFFFFF"/>
                </a:solidFill>
                <a:latin typeface="Comic Sans MS"/>
                <a:cs typeface="Comic Sans MS"/>
              </a:defRPr>
            </a:pPr>
            <a:endParaRPr lang="en-US"/>
          </a:p>
        </c:txPr>
        <c:crossAx val="14146658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'Male, hit someone'!$B$4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'Male, hit someone'!$C$32:$E$32</c:f>
                <c:numCache>
                  <c:formatCode>General</c:formatCode>
                  <c:ptCount val="3"/>
                  <c:pt idx="0">
                    <c:v>2.0000000000000004E-2</c:v>
                  </c:pt>
                  <c:pt idx="1">
                    <c:v>9.9999999999999985E-3</c:v>
                  </c:pt>
                  <c:pt idx="2">
                    <c:v>0.01</c:v>
                  </c:pt>
                </c:numCache>
              </c:numRef>
            </c:plus>
            <c:minus>
              <c:numRef>
                <c:f>'Male, hit someone'!$C$25:$E$25</c:f>
                <c:numCache>
                  <c:formatCode>General</c:formatCode>
                  <c:ptCount val="3"/>
                  <c:pt idx="0">
                    <c:v>9.999999999999995E-3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'Male, hit someone'!$C$3:$E$3</c:f>
              <c:strCache>
                <c:ptCount val="3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</c:strCache>
            </c:strRef>
          </c:cat>
          <c:val>
            <c:numRef>
              <c:f>'Male, hit someone'!$C$4:$E$4</c:f>
              <c:numCache>
                <c:formatCode>0%</c:formatCode>
                <c:ptCount val="3"/>
                <c:pt idx="0">
                  <c:v>0.06</c:v>
                </c:pt>
                <c:pt idx="1">
                  <c:v>0.02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9-FA44-9996-CDFDF5B84D29}"/>
            </c:ext>
          </c:extLst>
        </c:ser>
        <c:ser>
          <c:idx val="1"/>
          <c:order val="1"/>
          <c:tx>
            <c:strRef>
              <c:f>'Male, hit someone'!$B$5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'Male, hit someone'!$C$33:$E$33</c:f>
                <c:numCache>
                  <c:formatCode>General</c:formatCode>
                  <c:ptCount val="3"/>
                  <c:pt idx="0">
                    <c:v>0.03</c:v>
                  </c:pt>
                  <c:pt idx="1">
                    <c:v>1.0000000000000002E-2</c:v>
                  </c:pt>
                  <c:pt idx="2">
                    <c:v>9.9999999999999985E-3</c:v>
                  </c:pt>
                </c:numCache>
              </c:numRef>
            </c:plus>
            <c:minus>
              <c:numRef>
                <c:f>'Male, hit someone'!$C$26:$E$26</c:f>
                <c:numCache>
                  <c:formatCode>General</c:formatCode>
                  <c:ptCount val="3"/>
                  <c:pt idx="0">
                    <c:v>0.03</c:v>
                  </c:pt>
                  <c:pt idx="1">
                    <c:v>0.02</c:v>
                  </c:pt>
                  <c:pt idx="2">
                    <c:v>0.01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'Male, hit someone'!$C$3:$E$3</c:f>
              <c:strCache>
                <c:ptCount val="3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</c:strCache>
            </c:strRef>
          </c:cat>
          <c:val>
            <c:numRef>
              <c:f>'Male, hit someone'!$C$5:$E$5</c:f>
              <c:numCache>
                <c:formatCode>0%</c:formatCode>
                <c:ptCount val="3"/>
                <c:pt idx="0">
                  <c:v>0.09</c:v>
                </c:pt>
                <c:pt idx="1">
                  <c:v>0.04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C9-FA44-9996-CDFDF5B84D29}"/>
            </c:ext>
          </c:extLst>
        </c:ser>
        <c:ser>
          <c:idx val="2"/>
          <c:order val="2"/>
          <c:tx>
            <c:strRef>
              <c:f>'Male, hit someone'!$B$6</c:f>
              <c:strCache>
                <c:ptCount val="1"/>
                <c:pt idx="0">
                  <c:v>2-3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'Male, hit someone'!$C$34:$E$34</c:f>
                <c:numCache>
                  <c:formatCode>General</c:formatCode>
                  <c:ptCount val="3"/>
                  <c:pt idx="0">
                    <c:v>5.0000000000000017E-2</c:v>
                  </c:pt>
                  <c:pt idx="1">
                    <c:v>0.03</c:v>
                  </c:pt>
                  <c:pt idx="2">
                    <c:v>2.0000000000000004E-2</c:v>
                  </c:pt>
                </c:numCache>
              </c:numRef>
            </c:plus>
            <c:minus>
              <c:numRef>
                <c:f>'Male, hit someone'!$C$27:$E$27</c:f>
                <c:numCache>
                  <c:formatCode>General</c:formatCode>
                  <c:ptCount val="3"/>
                  <c:pt idx="0">
                    <c:v>3.999999999999998E-2</c:v>
                  </c:pt>
                  <c:pt idx="1">
                    <c:v>2.0000000000000004E-2</c:v>
                  </c:pt>
                  <c:pt idx="2">
                    <c:v>2.0000000000000004E-2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'Male, hit someone'!$C$3:$E$3</c:f>
              <c:strCache>
                <c:ptCount val="3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</c:strCache>
            </c:strRef>
          </c:cat>
          <c:val>
            <c:numRef>
              <c:f>'Male, hit someone'!$C$6:$E$6</c:f>
              <c:numCache>
                <c:formatCode>0%</c:formatCode>
                <c:ptCount val="3"/>
                <c:pt idx="0">
                  <c:v>0.18</c:v>
                </c:pt>
                <c:pt idx="1">
                  <c:v>0.08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C9-FA44-9996-CDFDF5B84D29}"/>
            </c:ext>
          </c:extLst>
        </c:ser>
        <c:ser>
          <c:idx val="3"/>
          <c:order val="3"/>
          <c:tx>
            <c:strRef>
              <c:f>'Male, hit someone'!$B$7</c:f>
              <c:strCache>
                <c:ptCount val="1"/>
                <c:pt idx="0">
                  <c:v>4+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'Male, hit someone'!$C$35:$E$35</c:f>
                <c:numCache>
                  <c:formatCode>General</c:formatCode>
                  <c:ptCount val="3"/>
                  <c:pt idx="0">
                    <c:v>7.999999999999996E-2</c:v>
                  </c:pt>
                  <c:pt idx="1">
                    <c:v>7.0000000000000007E-2</c:v>
                  </c:pt>
                  <c:pt idx="2">
                    <c:v>4.9999999999999989E-2</c:v>
                  </c:pt>
                </c:numCache>
              </c:numRef>
            </c:plus>
            <c:minus>
              <c:numRef>
                <c:f>'Male, hit someone'!$C$28:$E$28</c:f>
                <c:numCache>
                  <c:formatCode>General</c:formatCode>
                  <c:ptCount val="3"/>
                  <c:pt idx="0">
                    <c:v>7.0000000000000007E-2</c:v>
                  </c:pt>
                  <c:pt idx="1">
                    <c:v>5.0000000000000017E-2</c:v>
                  </c:pt>
                  <c:pt idx="2">
                    <c:v>4.0000000000000008E-2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'Male, hit someone'!$C$3:$E$3</c:f>
              <c:strCache>
                <c:ptCount val="3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</c:strCache>
            </c:strRef>
          </c:cat>
          <c:val>
            <c:numRef>
              <c:f>'Male, hit someone'!$C$7:$E$7</c:f>
              <c:numCache>
                <c:formatCode>0%</c:formatCode>
                <c:ptCount val="3"/>
                <c:pt idx="0">
                  <c:v>0.4</c:v>
                </c:pt>
                <c:pt idx="1">
                  <c:v>0.2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C9-FA44-9996-CDFDF5B84D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axId val="651772160"/>
        <c:axId val="651773472"/>
      </c:barChart>
      <c:catAx>
        <c:axId val="65177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shade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defRPr>
            </a:pPr>
            <a:endParaRPr lang="en-US"/>
          </a:p>
        </c:txPr>
        <c:crossAx val="651773472"/>
        <c:crosses val="autoZero"/>
        <c:auto val="1"/>
        <c:lblAlgn val="ctr"/>
        <c:lblOffset val="100"/>
        <c:noMultiLvlLbl val="0"/>
      </c:catAx>
      <c:valAx>
        <c:axId val="651773472"/>
        <c:scaling>
          <c:orientation val="minMax"/>
          <c:max val="0.5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accen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defRPr>
            </a:pPr>
            <a:endParaRPr lang="en-US"/>
          </a:p>
        </c:txPr>
        <c:crossAx val="65177216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omic Sans MS" panose="030F0702030302020204" pitchFamily="66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049472336207964"/>
          <c:y val="5.4088568843827851E-2"/>
          <c:w val="0.71083485245277056"/>
          <c:h val="0.7396110931473135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Poor Health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c:spPr>
          <c:invertIfNegative val="0"/>
          <c:dLbls>
            <c:dLbl>
              <c:idx val="3"/>
              <c:layout>
                <c:manualLayout>
                  <c:x val="-1.3318115027406052E-2"/>
                  <c:y val="5.001054356144769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BAF-D345-9D7C-4CB01029CC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omic Sans MS" panose="030F0902030302020204" pitchFamily="66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2-3</c:v>
                </c:pt>
                <c:pt idx="3">
                  <c:v>4+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1.51</c:v>
                </c:pt>
                <c:pt idx="2">
                  <c:v>2.33</c:v>
                </c:pt>
                <c:pt idx="3">
                  <c:v>4.68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AF-D345-9D7C-4CB01029CC31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School Absenteeism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Comic Sans MS" panose="030F0902030302020204" pitchFamily="66" charset="0"/>
                        <a:ea typeface="+mn-ea"/>
                        <a:cs typeface="+mn-cs"/>
                      </a:defRPr>
                    </a:pPr>
                    <a:r>
                      <a:rPr lang="en-US" sz="1400" dirty="0">
                        <a:solidFill>
                          <a:schemeClr val="bg1"/>
                        </a:solidFill>
                        <a:latin typeface="Comic Sans MS" panose="030F0902030302020204" pitchFamily="66" charset="0"/>
                      </a:rPr>
                      <a:t>7.2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Comic Sans MS" panose="030F0902030302020204" pitchFamily="66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BAF-D345-9D7C-4CB01029CC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2-3</c:v>
                </c:pt>
                <c:pt idx="3">
                  <c:v>4+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</c:v>
                </c:pt>
                <c:pt idx="1">
                  <c:v>2.15</c:v>
                </c:pt>
                <c:pt idx="2">
                  <c:v>2.79</c:v>
                </c:pt>
                <c:pt idx="3">
                  <c:v>7.24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AF-D345-9D7C-4CB01029CC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40014752"/>
        <c:axId val="840015136"/>
      </c:barChart>
      <c:catAx>
        <c:axId val="8400147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omic Sans MS" panose="030F0902030302020204" pitchFamily="66" charset="0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bg1"/>
                    </a:solidFill>
                    <a:effectLst/>
                    <a:latin typeface="Comic Sans MS" panose="030F0902030302020204" pitchFamily="66" charset="0"/>
                  </a:rPr>
                  <a:t>ACE Count</a:t>
                </a:r>
                <a:endParaRPr lang="en-GB" sz="1400" dirty="0">
                  <a:solidFill>
                    <a:schemeClr val="bg1"/>
                  </a:solidFill>
                  <a:effectLst/>
                  <a:latin typeface="Comic Sans MS" panose="030F0902030302020204" pitchFamily="66" charset="0"/>
                </a:endParaRPr>
              </a:p>
            </c:rich>
          </c:tx>
          <c:layout>
            <c:manualLayout>
              <c:xMode val="edge"/>
              <c:yMode val="edge"/>
              <c:x val="0.51635066030585097"/>
              <c:y val="0.904118565154188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Comic Sans MS" panose="030F0902030302020204" pitchFamily="66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omic Sans MS" panose="030F0902030302020204" pitchFamily="66" charset="0"/>
                <a:ea typeface="+mn-ea"/>
                <a:cs typeface="+mn-cs"/>
              </a:defRPr>
            </a:pPr>
            <a:endParaRPr lang="en-US"/>
          </a:p>
        </c:txPr>
        <c:crossAx val="840015136"/>
        <c:crossesAt val="1"/>
        <c:auto val="1"/>
        <c:lblAlgn val="ctr"/>
        <c:lblOffset val="100"/>
        <c:noMultiLvlLbl val="0"/>
      </c:catAx>
      <c:valAx>
        <c:axId val="8400151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Comic Sans MS" panose="030F0902030302020204" pitchFamily="66" charset="0"/>
                    <a:ea typeface="+mn-ea"/>
                    <a:cs typeface="+mn-cs"/>
                  </a:defRPr>
                </a:pPr>
                <a:r>
                  <a:rPr lang="en-US" sz="1600" dirty="0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Adjusted Odds Ratio</a:t>
                </a:r>
              </a:p>
            </c:rich>
          </c:tx>
          <c:layout>
            <c:manualLayout>
              <c:xMode val="edge"/>
              <c:yMode val="edge"/>
              <c:x val="0.11949725898511347"/>
              <c:y val="0.170300470827609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Comic Sans MS" panose="030F0902030302020204" pitchFamily="66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omic Sans MS" panose="030F0902030302020204" pitchFamily="66" charset="0"/>
                <a:ea typeface="+mn-ea"/>
                <a:cs typeface="+mn-cs"/>
              </a:defRPr>
            </a:pPr>
            <a:endParaRPr lang="en-US"/>
          </a:p>
        </c:txPr>
        <c:crossAx val="840014752"/>
        <c:crossesAt val="1"/>
        <c:crossBetween val="between"/>
        <c:majorUnit val="1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28027950409943614"/>
          <c:y val="8.6912047107005189E-2"/>
          <c:w val="0.50090756645638312"/>
          <c:h val="0.35175039607056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Comic Sans MS" panose="030F0902030302020204" pitchFamily="66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968925675293023E-2"/>
          <c:y val="5.9716049847116162E-2"/>
          <c:w val="0.91958725226410232"/>
          <c:h val="0.832511574074074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'EMM by TP'!$M$5</c:f>
              <c:strCache>
                <c:ptCount val="1"/>
                <c:pt idx="0">
                  <c:v>AOR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006-4DDB-AC6F-D31CEF3D6C8B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006-4DDB-AC6F-D31CEF3D6C8B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006-4DDB-AC6F-D31CEF3D6C8B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006-4DDB-AC6F-D31CEF3D6C8B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006-4DDB-AC6F-D31CEF3D6C8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006-4DDB-AC6F-D31CEF3D6C8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2006-4DDB-AC6F-D31CEF3D6C8B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2006-4DDB-AC6F-D31CEF3D6C8B}"/>
              </c:ext>
            </c:extLst>
          </c:dPt>
          <c:dLbls>
            <c:dLbl>
              <c:idx val="0"/>
              <c:layout>
                <c:manualLayout>
                  <c:x val="3.3079205161397861E-2"/>
                  <c:y val="3.67476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006-4DDB-AC6F-D31CEF3D6C8B}"/>
                </c:ext>
              </c:extLst>
            </c:dLbl>
            <c:dLbl>
              <c:idx val="1"/>
              <c:layout>
                <c:manualLayout>
                  <c:x val="2.89443045162231E-2"/>
                  <c:y val="2.939814814814814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006-4DDB-AC6F-D31CEF3D6C8B}"/>
                </c:ext>
              </c:extLst>
            </c:dLbl>
            <c:dLbl>
              <c:idx val="2"/>
              <c:layout>
                <c:manualLayout>
                  <c:x val="2.8944304516223061E-2"/>
                  <c:y val="2.939814814814814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006-4DDB-AC6F-D31CEF3D6C8B}"/>
                </c:ext>
              </c:extLst>
            </c:dLbl>
            <c:dLbl>
              <c:idx val="3"/>
              <c:layout>
                <c:manualLayout>
                  <c:x val="2.8944304516223138E-2"/>
                  <c:y val="3.674768518518517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965748697017928E-2"/>
                      <c:h val="9.38171296296296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2006-4DDB-AC6F-D31CEF3D6C8B}"/>
                </c:ext>
              </c:extLst>
            </c:dLbl>
            <c:dLbl>
              <c:idx val="4"/>
              <c:layout>
                <c:manualLayout>
                  <c:x val="3.3079205161397944E-2"/>
                  <c:y val="3.67476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006-4DDB-AC6F-D31CEF3D6C8B}"/>
                </c:ext>
              </c:extLst>
            </c:dLbl>
            <c:dLbl>
              <c:idx val="5"/>
              <c:layout>
                <c:manualLayout>
                  <c:x val="3.3079205161397868E-2"/>
                  <c:y val="3.67476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006-4DDB-AC6F-D31CEF3D6C8B}"/>
                </c:ext>
              </c:extLst>
            </c:dLbl>
            <c:dLbl>
              <c:idx val="6"/>
              <c:layout>
                <c:manualLayout>
                  <c:x val="2.8944304516223138E-2"/>
                  <c:y val="2.939814814814814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</a:t>
                    </a:r>
                    <a:r>
                      <a:rPr lang="en-US" dirty="0"/>
                      <a:t>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006-4DDB-AC6F-D31CEF3D6C8B}"/>
                </c:ext>
              </c:extLst>
            </c:dLbl>
            <c:dLbl>
              <c:idx val="7"/>
              <c:layout>
                <c:manualLayout>
                  <c:x val="3.3079205161397868E-2"/>
                  <c:y val="3.67476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2006-4DDB-AC6F-D31CEF3D6C8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'EMM by TP'!$Q$6:$Q$13</c:f>
                <c:numCache>
                  <c:formatCode>General</c:formatCode>
                  <c:ptCount val="8"/>
                  <c:pt idx="0">
                    <c:v>0.55428571428571338</c:v>
                  </c:pt>
                  <c:pt idx="1">
                    <c:v>4.8899999999999997</c:v>
                  </c:pt>
                  <c:pt idx="2">
                    <c:v>3.1999999999999993</c:v>
                  </c:pt>
                  <c:pt idx="3">
                    <c:v>4.4399999999999995</c:v>
                  </c:pt>
                  <c:pt idx="4">
                    <c:v>2.1799999999999997</c:v>
                  </c:pt>
                  <c:pt idx="5">
                    <c:v>3.29</c:v>
                  </c:pt>
                  <c:pt idx="6">
                    <c:v>2.8600000000000003</c:v>
                  </c:pt>
                  <c:pt idx="7">
                    <c:v>5.1750000000000007</c:v>
                  </c:pt>
                </c:numCache>
              </c:numRef>
            </c:plus>
            <c:minus>
              <c:numRef>
                <c:f>'EMM by TP'!$P$6:$P$13</c:f>
                <c:numCache>
                  <c:formatCode>General</c:formatCode>
                  <c:ptCount val="8"/>
                  <c:pt idx="0">
                    <c:v>0.48714285714285754</c:v>
                  </c:pt>
                  <c:pt idx="1">
                    <c:v>3.0100000000000007</c:v>
                  </c:pt>
                  <c:pt idx="2">
                    <c:v>2.0699999999999998</c:v>
                  </c:pt>
                  <c:pt idx="3">
                    <c:v>2.88</c:v>
                  </c:pt>
                  <c:pt idx="4">
                    <c:v>1.79</c:v>
                  </c:pt>
                  <c:pt idx="5">
                    <c:v>2.0699999999999994</c:v>
                  </c:pt>
                  <c:pt idx="6">
                    <c:v>1.8299999999999996</c:v>
                  </c:pt>
                  <c:pt idx="7">
                    <c:v>3.1749999999999998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'EMM by TP'!$L$6:$L$13</c:f>
              <c:strCache>
                <c:ptCount val="8"/>
                <c:pt idx="0">
                  <c:v>No ACEs</c:v>
                </c:pt>
                <c:pt idx="1">
                  <c:v>PA</c:v>
                </c:pt>
                <c:pt idx="2">
                  <c:v>VA</c:v>
                </c:pt>
                <c:pt idx="3">
                  <c:v>SA</c:v>
                </c:pt>
                <c:pt idx="4">
                  <c:v>PS</c:v>
                </c:pt>
                <c:pt idx="5">
                  <c:v>DV</c:v>
                </c:pt>
                <c:pt idx="6">
                  <c:v>MI</c:v>
                </c:pt>
                <c:pt idx="7">
                  <c:v>AP</c:v>
                </c:pt>
              </c:strCache>
            </c:strRef>
          </c:cat>
          <c:val>
            <c:numRef>
              <c:f>'EMM by TP'!$M$6:$M$13</c:f>
              <c:numCache>
                <c:formatCode>0.0</c:formatCode>
                <c:ptCount val="8"/>
                <c:pt idx="0">
                  <c:v>3.668571428571429</c:v>
                </c:pt>
                <c:pt idx="1">
                  <c:v>7.19</c:v>
                </c:pt>
                <c:pt idx="2">
                  <c:v>6</c:v>
                </c:pt>
                <c:pt idx="3">
                  <c:v>7.5</c:v>
                </c:pt>
                <c:pt idx="4">
                  <c:v>9.09</c:v>
                </c:pt>
                <c:pt idx="5">
                  <c:v>5.31</c:v>
                </c:pt>
                <c:pt idx="6">
                  <c:v>4.7699999999999996</c:v>
                </c:pt>
                <c:pt idx="7">
                  <c:v>7.5449999999999999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006-4DDB-AC6F-D31CEF3D6C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2051087231"/>
        <c:axId val="20455664"/>
      </c:barChart>
      <c:catAx>
        <c:axId val="2051087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+mn-cs"/>
              </a:defRPr>
            </a:pPr>
            <a:endParaRPr lang="en-US"/>
          </a:p>
        </c:txPr>
        <c:crossAx val="20455664"/>
        <c:crosses val="autoZero"/>
        <c:auto val="1"/>
        <c:lblAlgn val="ctr"/>
        <c:lblOffset val="100"/>
        <c:noMultiLvlLbl val="0"/>
      </c:catAx>
      <c:valAx>
        <c:axId val="20455664"/>
        <c:scaling>
          <c:orientation val="minMax"/>
          <c:max val="15"/>
        </c:scaling>
        <c:delete val="1"/>
        <c:axPos val="l"/>
        <c:numFmt formatCode="0" sourceLinked="0"/>
        <c:majorTickMark val="out"/>
        <c:minorTickMark val="none"/>
        <c:tickLblPos val="nextTo"/>
        <c:crossAx val="2051087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0102454298475851E-2"/>
          <c:w val="0.90530438313910222"/>
          <c:h val="0.78847469724179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'EMM by Obese'!$M$5</c:f>
              <c:strCache>
                <c:ptCount val="1"/>
                <c:pt idx="0">
                  <c:v>AOR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3A2-485C-B0A8-3F20B67F28D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3A2-485C-B0A8-3F20B67F28D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A2-485C-B0A8-3F20B67F28DA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3A2-485C-B0A8-3F20B67F28D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3A2-485C-B0A8-3F20B67F28D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3A2-485C-B0A8-3F20B67F28DA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3A2-485C-B0A8-3F20B67F28D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3A2-485C-B0A8-3F20B67F28DA}"/>
              </c:ext>
            </c:extLst>
          </c:dPt>
          <c:dLbls>
            <c:dLbl>
              <c:idx val="0"/>
              <c:layout>
                <c:manualLayout>
                  <c:x val="4.0899808672627297E-2"/>
                  <c:y val="3.67476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3A2-485C-B0A8-3F20B67F28DA}"/>
                </c:ext>
              </c:extLst>
            </c:dLbl>
            <c:dLbl>
              <c:idx val="1"/>
              <c:layout>
                <c:manualLayout>
                  <c:x val="4.0899808672627304E-2"/>
                  <c:y val="3.67476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3A2-485C-B0A8-3F20B67F28DA}"/>
                </c:ext>
              </c:extLst>
            </c:dLbl>
            <c:dLbl>
              <c:idx val="2"/>
              <c:layout>
                <c:manualLayout>
                  <c:x val="4.0899808672627304E-2"/>
                  <c:y val="3.67476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17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3A2-485C-B0A8-3F20B67F28DA}"/>
                </c:ext>
              </c:extLst>
            </c:dLbl>
            <c:dLbl>
              <c:idx val="3"/>
              <c:layout>
                <c:manualLayout>
                  <c:x val="4.1219600090043988E-2"/>
                  <c:y val="2.939814814814814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22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3A2-485C-B0A8-3F20B67F28DA}"/>
                </c:ext>
              </c:extLst>
            </c:dLbl>
            <c:dLbl>
              <c:idx val="4"/>
              <c:layout>
                <c:manualLayout>
                  <c:x val="4.0899808672627304E-2"/>
                  <c:y val="2.939814814814814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3A2-485C-B0A8-3F20B67F28DA}"/>
                </c:ext>
              </c:extLst>
            </c:dLbl>
            <c:dLbl>
              <c:idx val="5"/>
              <c:layout>
                <c:manualLayout>
                  <c:x val="4.0899808672627228E-2"/>
                  <c:y val="2.939814814814814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C3A2-485C-B0A8-3F20B67F28DA}"/>
                </c:ext>
              </c:extLst>
            </c:dLbl>
            <c:dLbl>
              <c:idx val="6"/>
              <c:layout>
                <c:manualLayout>
                  <c:x val="3.6809827805364577E-2"/>
                  <c:y val="3.674768518518511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C3A2-485C-B0A8-3F20B67F28DA}"/>
                </c:ext>
              </c:extLst>
            </c:dLbl>
            <c:dLbl>
              <c:idx val="7"/>
              <c:layout>
                <c:manualLayout>
                  <c:x val="3.6809827805364577E-2"/>
                  <c:y val="3.67476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3A2-485C-B0A8-3F20B67F28D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omic Sans MS" panose="030F0902030302020204" pitchFamily="66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'EMM by Obese'!$Q$6:$Q$13</c:f>
                <c:numCache>
                  <c:formatCode>General</c:formatCode>
                  <c:ptCount val="8"/>
                  <c:pt idx="0">
                    <c:v>1.0999999999999996</c:v>
                  </c:pt>
                  <c:pt idx="1">
                    <c:v>5.8100000000000023</c:v>
                  </c:pt>
                  <c:pt idx="2">
                    <c:v>4.5599999999999987</c:v>
                  </c:pt>
                  <c:pt idx="3">
                    <c:v>6.9399999999999977</c:v>
                  </c:pt>
                  <c:pt idx="4">
                    <c:v>2.8099999999999987</c:v>
                  </c:pt>
                  <c:pt idx="5">
                    <c:v>4.8500000000000014</c:v>
                  </c:pt>
                  <c:pt idx="6">
                    <c:v>5.1859999999999999</c:v>
                  </c:pt>
                  <c:pt idx="7">
                    <c:v>5.9400000000000013</c:v>
                  </c:pt>
                </c:numCache>
              </c:numRef>
            </c:plus>
            <c:minus>
              <c:numRef>
                <c:f>'EMM by Obese'!$P$6:$P$13</c:f>
                <c:numCache>
                  <c:formatCode>General</c:formatCode>
                  <c:ptCount val="8"/>
                  <c:pt idx="0">
                    <c:v>1.0428571428571445</c:v>
                  </c:pt>
                  <c:pt idx="1">
                    <c:v>4.4709999999999983</c:v>
                  </c:pt>
                  <c:pt idx="2">
                    <c:v>3.83</c:v>
                  </c:pt>
                  <c:pt idx="3">
                    <c:v>5.6900000000000013</c:v>
                  </c:pt>
                  <c:pt idx="4">
                    <c:v>2.4600000000000009</c:v>
                  </c:pt>
                  <c:pt idx="5">
                    <c:v>3.9299999999999979</c:v>
                  </c:pt>
                  <c:pt idx="6">
                    <c:v>4.41</c:v>
                  </c:pt>
                  <c:pt idx="7">
                    <c:v>4.24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'EMM by Obese'!$L$6:$L$13</c:f>
              <c:strCache>
                <c:ptCount val="8"/>
                <c:pt idx="0">
                  <c:v>No ACEs</c:v>
                </c:pt>
                <c:pt idx="1">
                  <c:v>PA</c:v>
                </c:pt>
                <c:pt idx="2">
                  <c:v>VA</c:v>
                </c:pt>
                <c:pt idx="3">
                  <c:v>SA</c:v>
                </c:pt>
                <c:pt idx="4">
                  <c:v>PS</c:v>
                </c:pt>
                <c:pt idx="5">
                  <c:v>DV</c:v>
                </c:pt>
                <c:pt idx="6">
                  <c:v>MI</c:v>
                </c:pt>
                <c:pt idx="7">
                  <c:v>AP</c:v>
                </c:pt>
              </c:strCache>
            </c:strRef>
          </c:cat>
          <c:val>
            <c:numRef>
              <c:f>'EMM by Obese'!$M$6:$M$13</c:f>
              <c:numCache>
                <c:formatCode>0.0</c:formatCode>
                <c:ptCount val="8"/>
                <c:pt idx="0">
                  <c:v>15.947142857142856</c:v>
                </c:pt>
                <c:pt idx="1">
                  <c:v>15.54</c:v>
                </c:pt>
                <c:pt idx="2">
                  <c:v>17.64</c:v>
                </c:pt>
                <c:pt idx="3">
                  <c:v>22.53</c:v>
                </c:pt>
                <c:pt idx="4">
                  <c:v>15.73</c:v>
                </c:pt>
                <c:pt idx="5">
                  <c:v>16.489999999999998</c:v>
                </c:pt>
                <c:pt idx="6">
                  <c:v>21.46</c:v>
                </c:pt>
                <c:pt idx="7">
                  <c:v>12.61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3A2-485C-B0A8-3F20B67F28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2051087231"/>
        <c:axId val="20455664"/>
      </c:barChart>
      <c:catAx>
        <c:axId val="2051087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+mn-cs"/>
              </a:defRPr>
            </a:pPr>
            <a:endParaRPr lang="en-US"/>
          </a:p>
        </c:txPr>
        <c:crossAx val="20455664"/>
        <c:crosses val="autoZero"/>
        <c:auto val="1"/>
        <c:lblAlgn val="ctr"/>
        <c:lblOffset val="100"/>
        <c:noMultiLvlLbl val="0"/>
      </c:catAx>
      <c:valAx>
        <c:axId val="20455664"/>
        <c:scaling>
          <c:orientation val="minMax"/>
        </c:scaling>
        <c:delete val="1"/>
        <c:axPos val="l"/>
        <c:numFmt formatCode="0" sourceLinked="0"/>
        <c:majorTickMark val="out"/>
        <c:minorTickMark val="none"/>
        <c:tickLblPos val="nextTo"/>
        <c:crossAx val="2051087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Comic Sans MS" panose="030F0902030302020204" pitchFamily="66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0102454298475851E-2"/>
          <c:w val="0.91880789130388529"/>
          <c:h val="0.78847469724179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'EMM by Violence Perp'!$M$5</c:f>
              <c:strCache>
                <c:ptCount val="1"/>
                <c:pt idx="0">
                  <c:v>AOR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09C-4617-B750-F8F0FAEE2B7C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09C-4617-B750-F8F0FAEE2B7C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09C-4617-B750-F8F0FAEE2B7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09C-4617-B750-F8F0FAEE2B7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09C-4617-B750-F8F0FAEE2B7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09C-4617-B750-F8F0FAEE2B7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09C-4617-B750-F8F0FAEE2B7C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309C-4617-B750-F8F0FAEE2B7C}"/>
              </c:ext>
            </c:extLst>
          </c:dPt>
          <c:dLbls>
            <c:dLbl>
              <c:idx val="0"/>
              <c:layout>
                <c:manualLayout>
                  <c:x val="3.7417076001185039E-2"/>
                  <c:y val="2.204861111111111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09C-4617-B750-F8F0FAEE2B7C}"/>
                </c:ext>
              </c:extLst>
            </c:dLbl>
            <c:dLbl>
              <c:idx val="1"/>
              <c:layout>
                <c:manualLayout>
                  <c:x val="3.3259623112164481E-2"/>
                  <c:y val="2.939814814814814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09C-4617-B750-F8F0FAEE2B7C}"/>
                </c:ext>
              </c:extLst>
            </c:dLbl>
            <c:dLbl>
              <c:idx val="2"/>
              <c:layout>
                <c:manualLayout>
                  <c:x val="3.325962311216444E-2"/>
                  <c:y val="3.674768518518511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09C-4617-B750-F8F0FAEE2B7C}"/>
                </c:ext>
              </c:extLst>
            </c:dLbl>
            <c:dLbl>
              <c:idx val="3"/>
              <c:layout>
                <c:manualLayout>
                  <c:x val="3.3259623112164481E-2"/>
                  <c:y val="2.9398148148148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09C-4617-B750-F8F0FAEE2B7C}"/>
                </c:ext>
              </c:extLst>
            </c:dLbl>
            <c:dLbl>
              <c:idx val="4"/>
              <c:layout>
                <c:manualLayout>
                  <c:x val="2.910217022314384E-2"/>
                  <c:y val="3.67476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09C-4617-B750-F8F0FAEE2B7C}"/>
                </c:ext>
              </c:extLst>
            </c:dLbl>
            <c:dLbl>
              <c:idx val="5"/>
              <c:layout>
                <c:manualLayout>
                  <c:x val="3.3259623112164405E-2"/>
                  <c:y val="3.67476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09C-4617-B750-F8F0FAEE2B7C}"/>
                </c:ext>
              </c:extLst>
            </c:dLbl>
            <c:dLbl>
              <c:idx val="6"/>
              <c:layout>
                <c:manualLayout>
                  <c:x val="2.9102170223143917E-2"/>
                  <c:y val="3.67476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09C-4617-B750-F8F0FAEE2B7C}"/>
                </c:ext>
              </c:extLst>
            </c:dLbl>
            <c:dLbl>
              <c:idx val="7"/>
              <c:layout>
                <c:manualLayout>
                  <c:x val="3.3007229712366304E-2"/>
                  <c:y val="3.67476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309C-4617-B750-F8F0FAEE2B7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omic Sans MS" panose="030F0902030302020204" pitchFamily="66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'EMM by Violence Perp'!$Q$6:$Q$13</c:f>
                <c:numCache>
                  <c:formatCode>General</c:formatCode>
                  <c:ptCount val="8"/>
                  <c:pt idx="0">
                    <c:v>0.30285714285714316</c:v>
                  </c:pt>
                  <c:pt idx="1">
                    <c:v>2.83</c:v>
                  </c:pt>
                  <c:pt idx="2">
                    <c:v>1.6599999999999997</c:v>
                  </c:pt>
                  <c:pt idx="3">
                    <c:v>3.3</c:v>
                  </c:pt>
                  <c:pt idx="4">
                    <c:v>0.60000000000000009</c:v>
                  </c:pt>
                  <c:pt idx="5">
                    <c:v>1.492</c:v>
                  </c:pt>
                  <c:pt idx="6">
                    <c:v>1.4300000000000002</c:v>
                  </c:pt>
                  <c:pt idx="7">
                    <c:v>3.25</c:v>
                  </c:pt>
                </c:numCache>
              </c:numRef>
            </c:plus>
            <c:minus>
              <c:numRef>
                <c:f>'EMM by Violence Perp'!$P$6:$P$13</c:f>
                <c:numCache>
                  <c:formatCode>General</c:formatCode>
                  <c:ptCount val="8"/>
                  <c:pt idx="0">
                    <c:v>0.24457142857142844</c:v>
                  </c:pt>
                  <c:pt idx="1">
                    <c:v>1.57</c:v>
                  </c:pt>
                  <c:pt idx="2">
                    <c:v>1.0900000000000001</c:v>
                  </c:pt>
                  <c:pt idx="3">
                    <c:v>1.5100000000000002</c:v>
                  </c:pt>
                  <c:pt idx="4">
                    <c:v>0.4</c:v>
                  </c:pt>
                  <c:pt idx="5">
                    <c:v>0.6180000000000001</c:v>
                  </c:pt>
                  <c:pt idx="6">
                    <c:v>0.77999999999999992</c:v>
                  </c:pt>
                  <c:pt idx="7">
                    <c:v>1.9709999999999996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'EMM by Violence Perp'!$L$6:$L$13</c:f>
              <c:strCache>
                <c:ptCount val="8"/>
                <c:pt idx="0">
                  <c:v>No ACEs</c:v>
                </c:pt>
                <c:pt idx="1">
                  <c:v>PA</c:v>
                </c:pt>
                <c:pt idx="2">
                  <c:v>VA</c:v>
                </c:pt>
                <c:pt idx="3">
                  <c:v>SA</c:v>
                </c:pt>
                <c:pt idx="4">
                  <c:v>PS</c:v>
                </c:pt>
                <c:pt idx="5">
                  <c:v>DV</c:v>
                </c:pt>
                <c:pt idx="6">
                  <c:v>MI</c:v>
                </c:pt>
                <c:pt idx="7">
                  <c:v>AP</c:v>
                </c:pt>
              </c:strCache>
            </c:strRef>
          </c:cat>
          <c:val>
            <c:numRef>
              <c:f>'EMM by Violence Perp'!$M$6:$M$13</c:f>
              <c:numCache>
                <c:formatCode>0.0</c:formatCode>
                <c:ptCount val="8"/>
                <c:pt idx="0">
                  <c:v>1.2985714285714285</c:v>
                </c:pt>
                <c:pt idx="1">
                  <c:v>3.41</c:v>
                </c:pt>
                <c:pt idx="2">
                  <c:v>3.06</c:v>
                </c:pt>
                <c:pt idx="3">
                  <c:v>2.7</c:v>
                </c:pt>
                <c:pt idx="4">
                  <c:v>1.24</c:v>
                </c:pt>
                <c:pt idx="5">
                  <c:v>1.048</c:v>
                </c:pt>
                <c:pt idx="6">
                  <c:v>1.71</c:v>
                </c:pt>
                <c:pt idx="7">
                  <c:v>4.72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09C-4617-B750-F8F0FAEE2B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2051087231"/>
        <c:axId val="20455664"/>
      </c:barChart>
      <c:catAx>
        <c:axId val="2051087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+mn-cs"/>
              </a:defRPr>
            </a:pPr>
            <a:endParaRPr lang="en-US"/>
          </a:p>
        </c:txPr>
        <c:crossAx val="20455664"/>
        <c:crosses val="autoZero"/>
        <c:auto val="1"/>
        <c:lblAlgn val="ctr"/>
        <c:lblOffset val="100"/>
        <c:noMultiLvlLbl val="0"/>
      </c:catAx>
      <c:valAx>
        <c:axId val="20455664"/>
        <c:scaling>
          <c:orientation val="minMax"/>
          <c:max val="9"/>
        </c:scaling>
        <c:delete val="1"/>
        <c:axPos val="l"/>
        <c:numFmt formatCode="0" sourceLinked="0"/>
        <c:majorTickMark val="out"/>
        <c:minorTickMark val="none"/>
        <c:tickLblPos val="nextTo"/>
        <c:crossAx val="2051087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Comic Sans MS" panose="030F0902030302020204" pitchFamily="66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453394312661699E-2"/>
          <c:y val="2.0621667576304632E-2"/>
          <c:w val="0.90537052347084201"/>
          <c:h val="0.78847469724179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'EMM by LMWB'!$M$5</c:f>
              <c:strCache>
                <c:ptCount val="1"/>
                <c:pt idx="0">
                  <c:v>AOR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8CA-483F-86B3-B9513089DD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8CA-483F-86B3-B9513089DD27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CA-483F-86B3-B9513089DD27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8CA-483F-86B3-B9513089DD2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8CA-483F-86B3-B9513089DD27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8CA-483F-86B3-B9513089DD27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38CA-483F-86B3-B9513089DD2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8CA-483F-86B3-B9513089DD27}"/>
              </c:ext>
            </c:extLst>
          </c:dPt>
          <c:dLbls>
            <c:dLbl>
              <c:idx val="0"/>
              <c:layout>
                <c:manualLayout>
                  <c:x val="4.1126636686320016E-2"/>
                  <c:y val="2.939814814814814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8CA-483F-86B3-B9513089DD27}"/>
                </c:ext>
              </c:extLst>
            </c:dLbl>
            <c:dLbl>
              <c:idx val="1"/>
              <c:layout>
                <c:manualLayout>
                  <c:x val="4.1126636686320016E-2"/>
                  <c:y val="3.674768518518511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14</a:t>
                    </a:r>
                    <a:r>
                      <a:rPr lang="en-US" sz="800" b="0" i="0" u="none" strike="noStrike" kern="1200" baseline="0">
                        <a:solidFill>
                          <a:prstClr val="black"/>
                        </a:solidFill>
                        <a:effectLst/>
                      </a:rPr>
                      <a:t>·2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8CA-483F-86B3-B9513089DD27}"/>
                </c:ext>
              </c:extLst>
            </c:dLbl>
            <c:dLbl>
              <c:idx val="2"/>
              <c:layout>
                <c:manualLayout>
                  <c:x val="3.7013973017688051E-2"/>
                  <c:y val="3.67476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8CA-483F-86B3-B9513089DD27}"/>
                </c:ext>
              </c:extLst>
            </c:dLbl>
            <c:dLbl>
              <c:idx val="3"/>
              <c:layout>
                <c:manualLayout>
                  <c:x val="4.1126636686320016E-2"/>
                  <c:y val="3.67476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8CA-483F-86B3-B9513089DD27}"/>
                </c:ext>
              </c:extLst>
            </c:dLbl>
            <c:dLbl>
              <c:idx val="4"/>
              <c:layout>
                <c:manualLayout>
                  <c:x val="3.7013973017688093E-2"/>
                  <c:y val="3.67476851851851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8CA-483F-86B3-B9513089DD27}"/>
                </c:ext>
              </c:extLst>
            </c:dLbl>
            <c:dLbl>
              <c:idx val="5"/>
              <c:layout>
                <c:manualLayout>
                  <c:x val="3.701397301768794E-2"/>
                  <c:y val="2.93981481481481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8CA-483F-86B3-B9513089DD27}"/>
                </c:ext>
              </c:extLst>
            </c:dLbl>
            <c:dLbl>
              <c:idx val="6"/>
              <c:layout>
                <c:manualLayout>
                  <c:x val="4.1126636686320016E-2"/>
                  <c:y val="2.939814814814811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25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38CA-483F-86B3-B9513089DD27}"/>
                </c:ext>
              </c:extLst>
            </c:dLbl>
            <c:dLbl>
              <c:idx val="7"/>
              <c:layout>
                <c:manualLayout>
                  <c:x val="4.082968293953769E-2"/>
                  <c:y val="2.939814814814814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  <a:r>
                      <a:rPr lang="en-US" sz="800" b="0" i="0" u="none" strike="noStrike" kern="1200" baseline="0" dirty="0">
                        <a:solidFill>
                          <a:prstClr val="black"/>
                        </a:solidFill>
                        <a:effectLst/>
                      </a:rPr>
                      <a:t>·9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8CA-483F-86B3-B9513089DD2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omic Sans MS" panose="030F0902030302020204" pitchFamily="66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'EMM by LMWB'!$Q$6:$Q$13</c:f>
                <c:numCache>
                  <c:formatCode>General</c:formatCode>
                  <c:ptCount val="8"/>
                  <c:pt idx="0">
                    <c:v>0.96742857142857197</c:v>
                  </c:pt>
                  <c:pt idx="1">
                    <c:v>5.6</c:v>
                  </c:pt>
                  <c:pt idx="2">
                    <c:v>4.4200000000000017</c:v>
                  </c:pt>
                  <c:pt idx="3">
                    <c:v>6.870000000000001</c:v>
                  </c:pt>
                  <c:pt idx="4">
                    <c:v>2.4599999999999991</c:v>
                  </c:pt>
                  <c:pt idx="5">
                    <c:v>5.3000000000000007</c:v>
                  </c:pt>
                  <c:pt idx="6">
                    <c:v>4.8099999999999987</c:v>
                  </c:pt>
                  <c:pt idx="7">
                    <c:v>6.32</c:v>
                  </c:pt>
                </c:numCache>
              </c:numRef>
            </c:plus>
            <c:minus>
              <c:numRef>
                <c:f>'EMM by LMWB'!$P$6:$P$13</c:f>
                <c:numCache>
                  <c:formatCode>General</c:formatCode>
                  <c:ptCount val="8"/>
                  <c:pt idx="0">
                    <c:v>0.91828571428571237</c:v>
                  </c:pt>
                  <c:pt idx="1">
                    <c:v>4.1999999999999993</c:v>
                  </c:pt>
                  <c:pt idx="2">
                    <c:v>3.8</c:v>
                  </c:pt>
                  <c:pt idx="3">
                    <c:v>5.6900000000000013</c:v>
                  </c:pt>
                  <c:pt idx="4">
                    <c:v>2.1</c:v>
                  </c:pt>
                  <c:pt idx="5">
                    <c:v>4.3999999999999986</c:v>
                  </c:pt>
                  <c:pt idx="6">
                    <c:v>4.2899999999999991</c:v>
                  </c:pt>
                  <c:pt idx="7">
                    <c:v>4.8000000000000007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'EMM by LMWB'!$L$6:$L$13</c:f>
              <c:strCache>
                <c:ptCount val="8"/>
                <c:pt idx="0">
                  <c:v>No ACEs</c:v>
                </c:pt>
                <c:pt idx="1">
                  <c:v>PA</c:v>
                </c:pt>
                <c:pt idx="2">
                  <c:v>VA</c:v>
                </c:pt>
                <c:pt idx="3">
                  <c:v>SA</c:v>
                </c:pt>
                <c:pt idx="4">
                  <c:v>PS</c:v>
                </c:pt>
                <c:pt idx="5">
                  <c:v>DV</c:v>
                </c:pt>
                <c:pt idx="6">
                  <c:v>MI</c:v>
                </c:pt>
                <c:pt idx="7">
                  <c:v>AP</c:v>
                </c:pt>
              </c:strCache>
            </c:strRef>
          </c:cat>
          <c:val>
            <c:numRef>
              <c:f>'EMM by LMWB'!$M$6:$M$13</c:f>
              <c:numCache>
                <c:formatCode>0.0</c:formatCode>
                <c:ptCount val="8"/>
                <c:pt idx="0">
                  <c:v>14.646857142857142</c:v>
                </c:pt>
                <c:pt idx="1">
                  <c:v>14.2</c:v>
                </c:pt>
                <c:pt idx="2">
                  <c:v>21.4</c:v>
                </c:pt>
                <c:pt idx="3">
                  <c:v>23.07</c:v>
                </c:pt>
                <c:pt idx="4">
                  <c:v>13.87</c:v>
                </c:pt>
                <c:pt idx="5">
                  <c:v>19.559999999999999</c:v>
                </c:pt>
                <c:pt idx="6">
                  <c:v>25.77</c:v>
                </c:pt>
                <c:pt idx="7">
                  <c:v>15.91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8CA-483F-86B3-B9513089D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2051087231"/>
        <c:axId val="20455664"/>
      </c:barChart>
      <c:catAx>
        <c:axId val="2051087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+mn-cs"/>
              </a:defRPr>
            </a:pPr>
            <a:endParaRPr lang="en-US"/>
          </a:p>
        </c:txPr>
        <c:crossAx val="20455664"/>
        <c:crosses val="autoZero"/>
        <c:auto val="1"/>
        <c:lblAlgn val="ctr"/>
        <c:lblOffset val="100"/>
        <c:noMultiLvlLbl val="0"/>
      </c:catAx>
      <c:valAx>
        <c:axId val="20455664"/>
        <c:scaling>
          <c:orientation val="minMax"/>
        </c:scaling>
        <c:delete val="1"/>
        <c:axPos val="l"/>
        <c:numFmt formatCode="0" sourceLinked="0"/>
        <c:majorTickMark val="out"/>
        <c:minorTickMark val="none"/>
        <c:tickLblPos val="nextTo"/>
        <c:crossAx val="2051087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Comic Sans MS" panose="030F0902030302020204" pitchFamily="66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Proportion associated with ACEs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alcohol</c:v>
                </c:pt>
                <c:pt idx="1">
                  <c:v>illicit drug use</c:v>
                </c:pt>
                <c:pt idx="2">
                  <c:v>smoking</c:v>
                </c:pt>
                <c:pt idx="3">
                  <c:v>obesity</c:v>
                </c:pt>
                <c:pt idx="5">
                  <c:v>Anxiety</c:v>
                </c:pt>
                <c:pt idx="6">
                  <c:v>Depression</c:v>
                </c:pt>
                <c:pt idx="7">
                  <c:v>Cancer</c:v>
                </c:pt>
                <c:pt idx="8">
                  <c:v>Cardiovascular dis.</c:v>
                </c:pt>
                <c:pt idx="9">
                  <c:v>Diabetes</c:v>
                </c:pt>
                <c:pt idx="10">
                  <c:v>Respiratory dis.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0.25</c:v>
                </c:pt>
                <c:pt idx="1">
                  <c:v>0.34</c:v>
                </c:pt>
                <c:pt idx="2">
                  <c:v>0.18</c:v>
                </c:pt>
                <c:pt idx="3">
                  <c:v>0.06</c:v>
                </c:pt>
                <c:pt idx="5">
                  <c:v>0.28000000000000003</c:v>
                </c:pt>
                <c:pt idx="6">
                  <c:v>0.28000000000000003</c:v>
                </c:pt>
                <c:pt idx="7">
                  <c:v>0.11</c:v>
                </c:pt>
                <c:pt idx="8">
                  <c:v>0.12</c:v>
                </c:pt>
                <c:pt idx="9">
                  <c:v>0.08</c:v>
                </c:pt>
                <c:pt idx="1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71-284D-97BB-8C6393E3E60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bg2">
                <a:lumMod val="90000"/>
                <a:alpha val="51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E71-284D-97BB-8C6393E3E600}"/>
              </c:ext>
            </c:extLst>
          </c:dPt>
          <c:cat>
            <c:strRef>
              <c:f>Sheet1!$A$2:$A$12</c:f>
              <c:strCache>
                <c:ptCount val="11"/>
                <c:pt idx="0">
                  <c:v>alcohol</c:v>
                </c:pt>
                <c:pt idx="1">
                  <c:v>illicit drug use</c:v>
                </c:pt>
                <c:pt idx="2">
                  <c:v>smoking</c:v>
                </c:pt>
                <c:pt idx="3">
                  <c:v>obesity</c:v>
                </c:pt>
                <c:pt idx="5">
                  <c:v>Anxiety</c:v>
                </c:pt>
                <c:pt idx="6">
                  <c:v>Depression</c:v>
                </c:pt>
                <c:pt idx="7">
                  <c:v>Cancer</c:v>
                </c:pt>
                <c:pt idx="8">
                  <c:v>Cardiovascular dis.</c:v>
                </c:pt>
                <c:pt idx="9">
                  <c:v>Diabetes</c:v>
                </c:pt>
                <c:pt idx="10">
                  <c:v>Respiratory dis.</c:v>
                </c:pt>
              </c:strCache>
            </c:strRef>
          </c:cat>
          <c:val>
            <c:numRef>
              <c:f>Sheet1!$C$2:$C$12</c:f>
              <c:numCache>
                <c:formatCode>0%</c:formatCode>
                <c:ptCount val="11"/>
                <c:pt idx="0">
                  <c:v>0.75</c:v>
                </c:pt>
                <c:pt idx="1">
                  <c:v>0.65999999999999992</c:v>
                </c:pt>
                <c:pt idx="2">
                  <c:v>0.82000000000000006</c:v>
                </c:pt>
                <c:pt idx="3">
                  <c:v>0.94</c:v>
                </c:pt>
                <c:pt idx="4">
                  <c:v>1</c:v>
                </c:pt>
                <c:pt idx="5">
                  <c:v>0.72</c:v>
                </c:pt>
                <c:pt idx="6">
                  <c:v>0.72</c:v>
                </c:pt>
                <c:pt idx="7">
                  <c:v>0.89</c:v>
                </c:pt>
                <c:pt idx="8">
                  <c:v>0.88</c:v>
                </c:pt>
                <c:pt idx="9">
                  <c:v>0.92</c:v>
                </c:pt>
                <c:pt idx="10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71-284D-97BB-8C6393E3E6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100"/>
        <c:axId val="1231879855"/>
        <c:axId val="1231518991"/>
      </c:barChart>
      <c:catAx>
        <c:axId val="123187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1518991"/>
        <c:crosses val="autoZero"/>
        <c:auto val="0"/>
        <c:lblAlgn val="ctr"/>
        <c:lblOffset val="100"/>
        <c:noMultiLvlLbl val="0"/>
      </c:catAx>
      <c:valAx>
        <c:axId val="12315189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31879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244081490818351E-2"/>
          <c:y val="3.5593136244798748E-2"/>
          <c:w val="0.90368255462405789"/>
          <c:h val="0.81559144663353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'[ACEs affect Child Health Tables, Revised KF.xlsx]Figure 1 School'!$Q$25:$T$25</c:f>
                <c:numCache>
                  <c:formatCode>General</c:formatCode>
                  <c:ptCount val="4"/>
                  <c:pt idx="0">
                    <c:v>6.6590000000000007</c:v>
                  </c:pt>
                  <c:pt idx="1">
                    <c:v>11.006999999999998</c:v>
                  </c:pt>
                  <c:pt idx="2">
                    <c:v>11.257999999999999</c:v>
                  </c:pt>
                  <c:pt idx="3">
                    <c:v>13.778999999999996</c:v>
                  </c:pt>
                </c:numCache>
              </c:numRef>
            </c:plus>
            <c:minus>
              <c:numRef>
                <c:f>'[ACEs affect Child Health Tables, Revised KF.xlsx]Figure 1 School'!$Q$22:$T$22</c:f>
                <c:numCache>
                  <c:formatCode>General</c:formatCode>
                  <c:ptCount val="4"/>
                  <c:pt idx="0">
                    <c:v>3.923</c:v>
                  </c:pt>
                  <c:pt idx="1">
                    <c:v>7.1129999999999995</c:v>
                  </c:pt>
                  <c:pt idx="2">
                    <c:v>7.5699999999999985</c:v>
                  </c:pt>
                  <c:pt idx="3">
                    <c:v>11.068000000000001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'[ACEs affect Child Health Tables, Revised KF.xlsx]Figure 1 School'!$Q$12:$T$12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2-3</c:v>
                </c:pt>
                <c:pt idx="3">
                  <c:v>≥4</c:v>
                </c:pt>
              </c:strCache>
            </c:strRef>
          </c:cat>
          <c:val>
            <c:numRef>
              <c:f>'[ACEs affect Child Health Tables, Revised KF.xlsx]Figure 1 School'!$Q$13:$T$13</c:f>
              <c:numCache>
                <c:formatCode>General</c:formatCode>
                <c:ptCount val="4"/>
                <c:pt idx="0">
                  <c:v>8.6479999999999997</c:v>
                </c:pt>
                <c:pt idx="1">
                  <c:v>16.212</c:v>
                </c:pt>
                <c:pt idx="2">
                  <c:v>18.029999999999998</c:v>
                </c:pt>
                <c:pt idx="3">
                  <c:v>30.990000000000002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E4-B343-9CD8-D0753E56C0E9}"/>
            </c:ext>
          </c:extLst>
        </c:ser>
        <c:ser>
          <c:idx val="1"/>
          <c:order val="1"/>
          <c:spPr>
            <a:solidFill>
              <a:srgbClr val="002060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'[ACEs affect Child Health Tables, Revised KF.xlsx]Figure 1 School'!$Q$26:$T$26</c:f>
                <c:numCache>
                  <c:formatCode>General</c:formatCode>
                  <c:ptCount val="4"/>
                  <c:pt idx="0">
                    <c:v>2.2130000000000001</c:v>
                  </c:pt>
                  <c:pt idx="1">
                    <c:v>4.391</c:v>
                  </c:pt>
                  <c:pt idx="2">
                    <c:v>4.8869999999999996</c:v>
                  </c:pt>
                  <c:pt idx="3">
                    <c:v>8.293000000000001</c:v>
                  </c:pt>
                </c:numCache>
              </c:numRef>
            </c:plus>
            <c:minus>
              <c:numRef>
                <c:f>'[ACEs affect Child Health Tables, Revised KF.xlsx]Figure 1 School'!$Q$23:$T$23</c:f>
                <c:numCache>
                  <c:formatCode>General</c:formatCode>
                  <c:ptCount val="4"/>
                  <c:pt idx="0">
                    <c:v>1.3129999999999999</c:v>
                  </c:pt>
                  <c:pt idx="1">
                    <c:v>2.64</c:v>
                  </c:pt>
                  <c:pt idx="2">
                    <c:v>2.9639999999999995</c:v>
                  </c:pt>
                  <c:pt idx="3">
                    <c:v>5.4229999999999983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'[ACEs affect Child Health Tables, Revised KF.xlsx]Figure 1 School'!$Q$12:$T$12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2-3</c:v>
                </c:pt>
                <c:pt idx="3">
                  <c:v>≥4</c:v>
                </c:pt>
              </c:strCache>
            </c:strRef>
          </c:cat>
          <c:val>
            <c:numRef>
              <c:f>'[ACEs affect Child Health Tables, Revised KF.xlsx]Figure 1 School'!$Q$14:$T$14</c:f>
              <c:numCache>
                <c:formatCode>General</c:formatCode>
                <c:ptCount val="4"/>
                <c:pt idx="0">
                  <c:v>3.125</c:v>
                </c:pt>
                <c:pt idx="1">
                  <c:v>6.1859999999999999</c:v>
                </c:pt>
                <c:pt idx="2">
                  <c:v>6.9729999999999999</c:v>
                </c:pt>
                <c:pt idx="3">
                  <c:v>13.272999999999998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E4-B343-9CD8-D0753E56C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4430704"/>
        <c:axId val="1214432480"/>
      </c:barChart>
      <c:catAx>
        <c:axId val="1214430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14432480"/>
        <c:crosses val="autoZero"/>
        <c:auto val="1"/>
        <c:lblAlgn val="ctr"/>
        <c:lblOffset val="100"/>
        <c:noMultiLvlLbl val="0"/>
      </c:catAx>
      <c:valAx>
        <c:axId val="1214432480"/>
        <c:scaling>
          <c:orientation val="minMax"/>
          <c:max val="6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Comic Sans MS" panose="030F0902030302020204" pitchFamily="66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1443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34BD4-8CC3-2345-AE5B-470068D7C0D5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85DA1-2F3E-C141-9F1F-37121CCD21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692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85DA1-2F3E-C141-9F1F-37121CCD215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42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85DA1-2F3E-C141-9F1F-37121CCD215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418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85DA1-2F3E-C141-9F1F-37121CCD215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570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49DC9-F20B-2F45-8B2C-A9C7C9427E6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241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6EC57-5C2F-3840-A679-FF7B03E58A9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23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Jp</a:t>
            </a:r>
            <a:r>
              <a:rPr lang="en-US" dirty="0"/>
              <a:t> Hopkins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DBE40-2A16-7C48-988F-D1A9043E8B9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974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39BFA-C002-1847-8585-E543A25F7ED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532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85DA1-2F3E-C141-9F1F-37121CCD215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86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CC951-599B-1949-A01D-FF210327BE4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30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92B08-26C4-4766-83BD-08427B029C7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621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60EB3-C8E9-FC4D-A2B3-253F2098C5F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76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14CBA-B499-DC4D-ABE7-4BB1276BD81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20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85DA1-2F3E-C141-9F1F-37121CCD215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116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B6026-C301-D34D-A951-DD7236C4D6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05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7DC8B-41D4-FB4C-9F2B-DAE9EDC86B8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534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F85DA1-2F3E-C141-9F1F-37121CCD215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96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465D-1999-D915-108F-14D27125B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A9AE7-B0E3-BA8E-235A-ED6EE8B3F4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E330E-C5A9-87D8-8607-390E37EC1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0005-2480-E342-A6F8-6BC6CB6C31F9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11A8F-8D99-DF8A-D136-956BBAC5E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BE6A6-3B0D-50CC-BC6A-78E9E71C0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FB8D-6C83-4549-BCDD-886525399C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11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85E6F-FC8D-AD2F-1C9D-BA2C3924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58AA04-B19D-3529-D03A-47A258D8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5E80B-C241-4617-5AAF-F3DAFFD70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0005-2480-E342-A6F8-6BC6CB6C31F9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D1847-9090-D191-06F5-B131A86F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1B744-3463-298E-6B90-405DDA2E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FB8D-6C83-4549-BCDD-886525399C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984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F1DD96-B0C7-0543-F07C-3A9352CA8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0D6B76-257E-E8B1-9B16-F3B77F569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83A44-86AF-89C8-F53B-2F1ED3E6B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0005-2480-E342-A6F8-6BC6CB6C31F9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F1FF8-6D6E-8211-195A-196DDBDC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DFB8A-F5A4-C9FE-6E18-FA6CBCC3F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FB8D-6C83-4549-BCDD-886525399C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451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315D1-CCF8-8102-1B2E-EE95EDBB4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E9863-4C94-FFB4-CDDF-13A8D089A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D22EE-6D04-9089-3EC9-8A52FF03D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0005-2480-E342-A6F8-6BC6CB6C31F9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18139-C992-814C-E3FC-98E7582B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CDCCA-4414-BD4A-2337-B92FBD9A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FB8D-6C83-4549-BCDD-886525399C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3EF66-A4FF-87D0-3CB3-99C824BCE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410CF-813E-4820-B304-95BD1377E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1C8EA-7346-D53F-3FE5-8C41D9AC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0005-2480-E342-A6F8-6BC6CB6C31F9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D15B3-70AF-5437-2E3C-6E187A523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89EEA-F767-81E9-3A25-CA30EEFFF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FB8D-6C83-4549-BCDD-886525399C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358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D3942-36D1-A980-FB3B-A58F041B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183E6-748A-EFEC-3F2E-FD89954CC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00818-BA38-2C41-C933-B64D29ABD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ED72E-9DD6-D5CC-BD42-0C75BB980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0005-2480-E342-A6F8-6BC6CB6C31F9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94F08-7B23-2114-FDBF-8F8D6E9C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4FC9E-31F8-2D03-7691-83B2F0BA2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FB8D-6C83-4549-BCDD-886525399C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C3E2A-E37D-6839-B34D-4230E19DD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C1CF2-C42A-280F-27DF-22AE4D8E2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5159F-8B63-EC9D-1563-B8AAFE19C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348FE-D5FA-04E2-7D2A-8BA3525F4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5F4B6-8E27-0BCB-8072-2457284BDD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5C1ECA-9D90-478D-51A6-177E7D08D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0005-2480-E342-A6F8-6BC6CB6C31F9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414CD9-239E-469A-EA95-AACB1861B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BFDAB0-CA16-5DD9-747A-51885BDD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FB8D-6C83-4549-BCDD-886525399C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021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ADC0-7A9D-CD45-EAD4-6F07BDA29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9486A8-59CD-DE1F-3ECF-D63B472E6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0005-2480-E342-A6F8-6BC6CB6C31F9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B89A8-63DF-E977-DD3D-9A5F10E9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73B50-3F17-ACF5-FE8B-B8F76ABB4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FB8D-6C83-4549-BCDD-886525399C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6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7DDC01-2CA5-4D5F-55BB-F99CBD79E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0005-2480-E342-A6F8-6BC6CB6C31F9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53E0E9-8A42-C7EE-96EC-510E9C5C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E798D-E865-99CA-5815-6D2935C44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FB8D-6C83-4549-BCDD-886525399C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63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F5F02-0F06-3F40-57D9-49EB8F01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3054B-F5C1-48A3-0371-9BEA4A911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5EB71-57AB-69F8-6F3F-599ED88A4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4A1EA-1717-0BB5-6ABE-1F1084BFC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0005-2480-E342-A6F8-6BC6CB6C31F9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5D9BC-2298-8027-010F-650C73E69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AA956-2FA2-3DBB-B220-6A0B1C91E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FB8D-6C83-4549-BCDD-886525399C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820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CC813-76EE-444E-C5E6-E7A74529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C9CAEB-5F2A-3188-2081-2D19528C9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4F7CDC-14B0-6D82-2040-66D904C04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A9D8C-32C1-A1B6-53FC-FCD3D75B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0005-2480-E342-A6F8-6BC6CB6C31F9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23B4F-A33B-31FE-10D7-25E6EFD1A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20C2D-F1B2-1ABF-B41E-3F84AEBAF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FB8D-6C83-4549-BCDD-886525399C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30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0E3856-F41E-EBC5-5015-01059A2F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6BF0C-49DB-0BEB-F9F5-EB2098E45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92FE5-8721-CF88-5DA3-AF3A6ED43B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0005-2480-E342-A6F8-6BC6CB6C31F9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CA29A-509E-EB66-E48F-90419F4B4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F45D0-F040-4101-0D17-B5661CD5D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1FB8D-6C83-4549-BCDD-886525399C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46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z.a.quigg@ljmu.ac.uk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apps.who.int/violence-info/studies?aspect=prevention&amp;group-by=region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7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chart" Target="../charts/chart9.xml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chart" Target="../charts/chart1.xml"/><Relationship Id="rId10" Type="http://schemas.openxmlformats.org/officeDocument/2006/relationships/image" Target="../media/image15.png"/><Relationship Id="rId4" Type="http://schemas.microsoft.com/office/2007/relationships/hdphoto" Target="../media/hdphoto6.wdp"/><Relationship Id="rId9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hart" Target="../charts/chart4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5.xml"/><Relationship Id="rId10" Type="http://schemas.openxmlformats.org/officeDocument/2006/relationships/image" Target="../media/image19.png"/><Relationship Id="rId4" Type="http://schemas.openxmlformats.org/officeDocument/2006/relationships/image" Target="../media/image16.jpeg"/><Relationship Id="rId9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B9663C-3C49-6847-3439-9933BFAD4E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4519" y="17389"/>
            <a:ext cx="7481455" cy="6858000"/>
          </a:xfrm>
          <a:prstGeom prst="rect">
            <a:avLst/>
          </a:prstGeom>
        </p:spPr>
      </p:pic>
      <p:sp>
        <p:nvSpPr>
          <p:cNvPr id="11" name="Moon 10">
            <a:extLst>
              <a:ext uri="{FF2B5EF4-FFF2-40B4-BE49-F238E27FC236}">
                <a16:creationId xmlns:a16="http://schemas.microsoft.com/office/drawing/2014/main" id="{B6E055F0-9AEC-458E-A4F3-98E81D557287}"/>
              </a:ext>
            </a:extLst>
          </p:cNvPr>
          <p:cNvSpPr/>
          <p:nvPr/>
        </p:nvSpPr>
        <p:spPr>
          <a:xfrm rot="9319477">
            <a:off x="4987486" y="-685766"/>
            <a:ext cx="2984873" cy="7648671"/>
          </a:xfrm>
          <a:prstGeom prst="moon">
            <a:avLst/>
          </a:prstGeom>
          <a:solidFill>
            <a:srgbClr val="B3E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92E94869-E406-3697-A6A7-3E31F0967750}"/>
              </a:ext>
            </a:extLst>
          </p:cNvPr>
          <p:cNvSpPr/>
          <p:nvPr/>
        </p:nvSpPr>
        <p:spPr>
          <a:xfrm flipH="1">
            <a:off x="7228785" y="5808589"/>
            <a:ext cx="727364" cy="1066800"/>
          </a:xfrm>
          <a:prstGeom prst="rtTriangle">
            <a:avLst/>
          </a:prstGeom>
          <a:solidFill>
            <a:srgbClr val="B3E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3698492-8B7E-9F1F-28FE-3DB1FAA61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6057" y="397212"/>
            <a:ext cx="3561905" cy="1685947"/>
          </a:xfrm>
        </p:spPr>
        <p:txBody>
          <a:bodyPr>
            <a:noAutofit/>
          </a:bodyPr>
          <a:lstStyle/>
          <a:p>
            <a:pPr algn="r"/>
            <a:r>
              <a:rPr lang="en-GB" sz="4800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A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dverse </a:t>
            </a:r>
            <a:r>
              <a:rPr lang="en-GB" sz="4800" b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C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hildhood </a:t>
            </a:r>
            <a:r>
              <a:rPr lang="en-GB" sz="4800" b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E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xperiences</a:t>
            </a:r>
            <a:endParaRPr lang="en-GB" sz="3600" dirty="0">
              <a:solidFill>
                <a:schemeClr val="accent1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E21EF5D1-D3B6-8DC8-B33A-2B5B1CAB6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525" y="4902139"/>
            <a:ext cx="2787898" cy="441181"/>
          </a:xfrm>
        </p:spPr>
        <p:txBody>
          <a:bodyPr>
            <a:noAutofit/>
          </a:bodyPr>
          <a:lstStyle/>
          <a:p>
            <a:pPr algn="l"/>
            <a:r>
              <a:rPr lang="en-GB" sz="3600" i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State of the Art and Options for Action</a:t>
            </a:r>
          </a:p>
          <a:p>
            <a:pPr algn="l"/>
            <a:endParaRPr lang="en-GB" sz="3600" i="1" dirty="0">
              <a:solidFill>
                <a:schemeClr val="accent1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14" name="Subtitle 8">
            <a:extLst>
              <a:ext uri="{FF2B5EF4-FFF2-40B4-BE49-F238E27FC236}">
                <a16:creationId xmlns:a16="http://schemas.microsoft.com/office/drawing/2014/main" id="{75B08429-8635-7320-9507-ECEED9BACF42}"/>
              </a:ext>
            </a:extLst>
          </p:cNvPr>
          <p:cNvSpPr txBox="1">
            <a:spLocks/>
          </p:cNvSpPr>
          <p:nvPr/>
        </p:nvSpPr>
        <p:spPr>
          <a:xfrm>
            <a:off x="6506907" y="4645543"/>
            <a:ext cx="5655647" cy="1670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i="1" dirty="0" smtClean="0">
                <a:solidFill>
                  <a:schemeClr val="accent1">
                    <a:lumMod val="50000"/>
                  </a:schemeClr>
                </a:solidFill>
                <a:latin typeface="Comic Sans MS" panose="030F0902030302020204" pitchFamily="66" charset="0"/>
              </a:rPr>
              <a:t>Zara Quigg </a:t>
            </a:r>
          </a:p>
          <a:p>
            <a:pPr algn="r"/>
            <a:r>
              <a:rPr lang="en-GB" sz="1600" i="1" dirty="0" smtClean="0">
                <a:solidFill>
                  <a:schemeClr val="accent1">
                    <a:lumMod val="50000"/>
                  </a:schemeClr>
                </a:solidFill>
                <a:latin typeface="Comic Sans MS" panose="030F0902030302020204" pitchFamily="66" charset="0"/>
              </a:rPr>
              <a:t>Prof Behavioural Epidemiology</a:t>
            </a:r>
          </a:p>
          <a:p>
            <a:pPr algn="r"/>
            <a:r>
              <a:rPr lang="en-GB" sz="1600" i="1" dirty="0" smtClean="0">
                <a:solidFill>
                  <a:schemeClr val="accent1">
                    <a:lumMod val="50000"/>
                  </a:schemeClr>
                </a:solidFill>
                <a:latin typeface="Comic Sans MS" panose="030F0902030302020204" pitchFamily="66" charset="0"/>
              </a:rPr>
              <a:t>Public Health Institute, Liverpool </a:t>
            </a:r>
            <a:r>
              <a:rPr lang="en-GB" sz="1600" i="1" dirty="0">
                <a:solidFill>
                  <a:schemeClr val="accent1">
                    <a:lumMod val="50000"/>
                  </a:schemeClr>
                </a:solidFill>
                <a:latin typeface="Comic Sans MS" panose="030F0902030302020204" pitchFamily="66" charset="0"/>
              </a:rPr>
              <a:t>John Moores University</a:t>
            </a:r>
          </a:p>
          <a:p>
            <a:pPr algn="r"/>
            <a:r>
              <a:rPr lang="en-GB" sz="1600" i="1" dirty="0">
                <a:solidFill>
                  <a:schemeClr val="accent1">
                    <a:lumMod val="50000"/>
                  </a:schemeClr>
                </a:solidFill>
                <a:latin typeface="Comic Sans MS" panose="030F0902030302020204" pitchFamily="66" charset="0"/>
              </a:rPr>
              <a:t>E. </a:t>
            </a:r>
            <a:r>
              <a:rPr lang="en-GB" sz="1600" i="1" dirty="0" smtClean="0">
                <a:solidFill>
                  <a:schemeClr val="accent1">
                    <a:lumMod val="50000"/>
                  </a:schemeClr>
                </a:solidFill>
                <a:latin typeface="Comic Sans MS" panose="030F0902030302020204" pitchFamily="66" charset="0"/>
                <a:hlinkClick r:id="rId4"/>
              </a:rPr>
              <a:t>z.a.quigg@ljmu.ac.uk</a:t>
            </a:r>
            <a:r>
              <a:rPr lang="en-GB" sz="1600" i="1" dirty="0" smtClean="0">
                <a:solidFill>
                  <a:schemeClr val="accent1">
                    <a:lumMod val="50000"/>
                  </a:schemeClr>
                </a:solidFill>
                <a:latin typeface="Comic Sans MS" panose="030F0902030302020204" pitchFamily="66" charset="0"/>
              </a:rPr>
              <a:t> T</a:t>
            </a:r>
            <a:r>
              <a:rPr lang="en-GB" sz="1600" i="1" dirty="0">
                <a:solidFill>
                  <a:schemeClr val="accent1">
                    <a:lumMod val="50000"/>
                  </a:schemeClr>
                </a:solidFill>
                <a:latin typeface="Comic Sans MS" panose="030F0902030302020204" pitchFamily="66" charset="0"/>
              </a:rPr>
              <a:t>. </a:t>
            </a:r>
            <a:r>
              <a:rPr lang="en-GB" sz="1600" i="1" dirty="0" smtClean="0">
                <a:solidFill>
                  <a:schemeClr val="accent1">
                    <a:lumMod val="50000"/>
                  </a:schemeClr>
                </a:solidFill>
                <a:latin typeface="Comic Sans MS" panose="030F0902030302020204" pitchFamily="66" charset="0"/>
              </a:rPr>
              <a:t>@</a:t>
            </a:r>
            <a:r>
              <a:rPr lang="en-GB" sz="1600" i="1" dirty="0" err="1" smtClean="0">
                <a:solidFill>
                  <a:schemeClr val="accent1">
                    <a:lumMod val="50000"/>
                  </a:schemeClr>
                </a:solidFill>
                <a:latin typeface="Comic Sans MS" panose="030F0902030302020204" pitchFamily="66" charset="0"/>
              </a:rPr>
              <a:t>zaraquigg</a:t>
            </a:r>
            <a:endParaRPr lang="en-GB" sz="1600" i="1" dirty="0">
              <a:solidFill>
                <a:schemeClr val="accent1">
                  <a:lumMod val="50000"/>
                </a:schemeClr>
              </a:solidFill>
              <a:latin typeface="Comic Sans MS" panose="030F0902030302020204" pitchFamily="66" charset="0"/>
            </a:endParaRPr>
          </a:p>
          <a:p>
            <a:pPr algn="r"/>
            <a:r>
              <a:rPr lang="en-GB" sz="1600" b="1" i="1" dirty="0" smtClean="0">
                <a:solidFill>
                  <a:schemeClr val="accent1">
                    <a:lumMod val="50000"/>
                  </a:schemeClr>
                </a:solidFill>
                <a:latin typeface="Comic Sans MS" panose="030F0902030302020204" pitchFamily="66" charset="0"/>
              </a:rPr>
              <a:t>With thanks to Prof Mark A Bellis for slide and content production</a:t>
            </a:r>
            <a:endParaRPr lang="en-GB" sz="2000" b="1" i="1" dirty="0">
              <a:solidFill>
                <a:schemeClr val="accent1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6D2EE7-439A-2DA2-5144-3B8E24956AE2}"/>
              </a:ext>
            </a:extLst>
          </p:cNvPr>
          <p:cNvSpPr txBox="1"/>
          <p:nvPr/>
        </p:nvSpPr>
        <p:spPr>
          <a:xfrm>
            <a:off x="7087342" y="2108388"/>
            <a:ext cx="50206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902030302020204" pitchFamily="66" charset="0"/>
              </a:rPr>
              <a:t>Evidenced based approaches </a:t>
            </a:r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902030302020204" pitchFamily="66" charset="0"/>
              </a:rPr>
              <a:t>for preventing and responding to avoidable childhood </a:t>
            </a:r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adversity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5365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lose-up of a musical instrument&#10;&#10;Description automatically generated with low confidence">
            <a:extLst>
              <a:ext uri="{FF2B5EF4-FFF2-40B4-BE49-F238E27FC236}">
                <a16:creationId xmlns:a16="http://schemas.microsoft.com/office/drawing/2014/main" id="{20241D6E-AE77-EAC6-2B97-BE864C7647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5008"/>
            <a:ext cx="12158156" cy="4951143"/>
          </a:xfrm>
          <a:prstGeom prst="rect">
            <a:avLst/>
          </a:prstGeom>
        </p:spPr>
      </p:pic>
      <p:pic>
        <p:nvPicPr>
          <p:cNvPr id="23" name="Picture 22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6DBA5ACD-A180-F286-0603-8C807E70C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240" y="488400"/>
            <a:ext cx="7586511" cy="55770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7" name="Picture 16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3D9F4F88-7416-1F08-4556-B053A028F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240" y="488400"/>
            <a:ext cx="7602737" cy="557573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C9A7A3-5F73-EEEC-29DA-E0B6883A80A7}"/>
              </a:ext>
            </a:extLst>
          </p:cNvPr>
          <p:cNvSpPr txBox="1"/>
          <p:nvPr/>
        </p:nvSpPr>
        <p:spPr>
          <a:xfrm>
            <a:off x="1340116" y="6064762"/>
            <a:ext cx="94779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2F4D81"/>
                </a:solidFill>
                <a:latin typeface="Comic Sans MS" panose="030F0902030302020204" pitchFamily="66" charset="0"/>
              </a:rPr>
              <a:t>https://apps.who.int/violence-info/</a:t>
            </a:r>
          </a:p>
        </p:txBody>
      </p:sp>
      <p:pic>
        <p:nvPicPr>
          <p:cNvPr id="19" name="Picture 18" descr="A screenshot of a web page&#10;&#10;Description automatically generated with low confidence">
            <a:extLst>
              <a:ext uri="{FF2B5EF4-FFF2-40B4-BE49-F238E27FC236}">
                <a16:creationId xmlns:a16="http://schemas.microsoft.com/office/drawing/2014/main" id="{4F3AE6D0-5C81-DDA0-B6FB-1EE9EFA82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240" y="488400"/>
            <a:ext cx="7602737" cy="557573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1" name="Picture 20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C26CB109-3818-BBE3-2C26-81B92309E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6240" y="488400"/>
            <a:ext cx="7602737" cy="55770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5" name="Picture 2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9E413A3-065B-078D-9BF4-04DE7C3F4A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6240" y="488400"/>
            <a:ext cx="7606358" cy="55770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6" name="Rounded Rectangle 25">
            <a:hlinkClick r:id="rId8"/>
            <a:extLst>
              <a:ext uri="{FF2B5EF4-FFF2-40B4-BE49-F238E27FC236}">
                <a16:creationId xmlns:a16="http://schemas.microsoft.com/office/drawing/2014/main" id="{FF72A2D7-1D1A-1B03-F41D-2A9FB76E58FF}"/>
              </a:ext>
            </a:extLst>
          </p:cNvPr>
          <p:cNvSpPr/>
          <p:nvPr/>
        </p:nvSpPr>
        <p:spPr>
          <a:xfrm>
            <a:off x="10475992" y="6005876"/>
            <a:ext cx="1409075" cy="707886"/>
          </a:xfrm>
          <a:prstGeom prst="roundRect">
            <a:avLst/>
          </a:prstGeom>
          <a:solidFill>
            <a:srgbClr val="5DB2B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Comic Sans MS" panose="030F0902030302020204" pitchFamily="66" charset="0"/>
              </a:rPr>
              <a:t>Live</a:t>
            </a:r>
          </a:p>
        </p:txBody>
      </p:sp>
      <p:pic>
        <p:nvPicPr>
          <p:cNvPr id="10" name="Picture 9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91" y="197860"/>
            <a:ext cx="1409076" cy="577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14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45252F-1553-CDBF-9130-835947663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58677" y="-1922861"/>
            <a:ext cx="6729416" cy="10703721"/>
          </a:xfrm>
          <a:prstGeom prst="rect">
            <a:avLst/>
          </a:prstGeom>
          <a:ln w="3810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E27794-DF81-140B-7F89-42BC23FAB177}"/>
              </a:ext>
            </a:extLst>
          </p:cNvPr>
          <p:cNvSpPr/>
          <p:nvPr/>
        </p:nvSpPr>
        <p:spPr>
          <a:xfrm>
            <a:off x="771525" y="114300"/>
            <a:ext cx="914400" cy="357188"/>
          </a:xfrm>
          <a:prstGeom prst="rect">
            <a:avLst/>
          </a:prstGeom>
          <a:solidFill>
            <a:srgbClr val="039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FAA4D7-8755-C8CB-8999-176FAF3676EF}"/>
              </a:ext>
            </a:extLst>
          </p:cNvPr>
          <p:cNvSpPr/>
          <p:nvPr/>
        </p:nvSpPr>
        <p:spPr>
          <a:xfrm>
            <a:off x="4601878" y="1331383"/>
            <a:ext cx="2915297" cy="1314555"/>
          </a:xfrm>
          <a:prstGeom prst="rect">
            <a:avLst/>
          </a:prstGeom>
          <a:solidFill>
            <a:srgbClr val="0293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BFBF57-F718-2773-3113-8E2440592F47}"/>
              </a:ext>
            </a:extLst>
          </p:cNvPr>
          <p:cNvSpPr/>
          <p:nvPr/>
        </p:nvSpPr>
        <p:spPr>
          <a:xfrm>
            <a:off x="771524" y="874569"/>
            <a:ext cx="1921345" cy="554286"/>
          </a:xfrm>
          <a:prstGeom prst="rect">
            <a:avLst/>
          </a:prstGeom>
          <a:solidFill>
            <a:srgbClr val="EF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2AFE2-F413-7F08-BEA8-03BAF407E255}"/>
              </a:ext>
            </a:extLst>
          </p:cNvPr>
          <p:cNvSpPr txBox="1"/>
          <p:nvPr/>
        </p:nvSpPr>
        <p:spPr>
          <a:xfrm>
            <a:off x="1105477" y="967046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2F4D81"/>
                </a:solidFill>
                <a:latin typeface="Comic Sans MS" panose="030F0902030302020204" pitchFamily="66" charset="0"/>
              </a:rPr>
              <a:t>Strategy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92A9FE7-8FD4-2EDF-B7EE-DA660BEB7E5E}"/>
              </a:ext>
            </a:extLst>
          </p:cNvPr>
          <p:cNvSpPr/>
          <p:nvPr/>
        </p:nvSpPr>
        <p:spPr>
          <a:xfrm>
            <a:off x="684010" y="874184"/>
            <a:ext cx="2032269" cy="5964161"/>
          </a:xfrm>
          <a:prstGeom prst="rect">
            <a:avLst/>
          </a:prstGeom>
          <a:solidFill>
            <a:srgbClr val="0293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758B63-D856-B0BB-B47B-20EACA659B96}"/>
              </a:ext>
            </a:extLst>
          </p:cNvPr>
          <p:cNvSpPr/>
          <p:nvPr/>
        </p:nvSpPr>
        <p:spPr>
          <a:xfrm>
            <a:off x="2678582" y="789291"/>
            <a:ext cx="5964160" cy="6004417"/>
          </a:xfrm>
          <a:prstGeom prst="rect">
            <a:avLst/>
          </a:prstGeom>
          <a:solidFill>
            <a:srgbClr val="0293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0AF8351-5494-9BF2-67E4-B6342CC466BE}"/>
              </a:ext>
            </a:extLst>
          </p:cNvPr>
          <p:cNvSpPr/>
          <p:nvPr/>
        </p:nvSpPr>
        <p:spPr>
          <a:xfrm>
            <a:off x="8672944" y="37650"/>
            <a:ext cx="2802302" cy="142439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3097BE-302B-80B3-0FA1-5B59A0B10D81}"/>
              </a:ext>
            </a:extLst>
          </p:cNvPr>
          <p:cNvSpPr/>
          <p:nvPr/>
        </p:nvSpPr>
        <p:spPr>
          <a:xfrm>
            <a:off x="8618887" y="1462048"/>
            <a:ext cx="2915297" cy="5352646"/>
          </a:xfrm>
          <a:prstGeom prst="rect">
            <a:avLst/>
          </a:prstGeom>
          <a:solidFill>
            <a:srgbClr val="0293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BF9C53D-C2A2-59B8-A141-3C4387295615}"/>
              </a:ext>
            </a:extLst>
          </p:cNvPr>
          <p:cNvSpPr/>
          <p:nvPr/>
        </p:nvSpPr>
        <p:spPr>
          <a:xfrm>
            <a:off x="0" y="40640"/>
            <a:ext cx="12192000" cy="677405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988F495-CCA1-13A8-D7AA-95D7B9A96FAA}"/>
              </a:ext>
            </a:extLst>
          </p:cNvPr>
          <p:cNvSpPr/>
          <p:nvPr/>
        </p:nvSpPr>
        <p:spPr>
          <a:xfrm>
            <a:off x="8588328" y="89661"/>
            <a:ext cx="2915297" cy="1372387"/>
          </a:xfrm>
          <a:prstGeom prst="rect">
            <a:avLst/>
          </a:prstGeom>
          <a:solidFill>
            <a:srgbClr val="0293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child's drawing of a child holding an umbrella&#10;&#10;Description automatically generated">
            <a:extLst>
              <a:ext uri="{FF2B5EF4-FFF2-40B4-BE49-F238E27FC236}">
                <a16:creationId xmlns:a16="http://schemas.microsoft.com/office/drawing/2014/main" id="{5A3A158D-AB23-0BB1-DCC2-5B050E2B1A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769" y="1428855"/>
            <a:ext cx="3210332" cy="456257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0EA1EC5-C261-45BA-5455-A84AEE311E06}"/>
              </a:ext>
            </a:extLst>
          </p:cNvPr>
          <p:cNvGrpSpPr/>
          <p:nvPr/>
        </p:nvGrpSpPr>
        <p:grpSpPr>
          <a:xfrm>
            <a:off x="7305303" y="1428855"/>
            <a:ext cx="3319869" cy="4562570"/>
            <a:chOff x="7449275" y="907551"/>
            <a:chExt cx="4193013" cy="5845226"/>
          </a:xfrm>
        </p:grpSpPr>
        <p:pic>
          <p:nvPicPr>
            <p:cNvPr id="25" name="Picture 24" descr="A picture containing text, clothing, person, footwear&#10;&#10;Description automatically generated">
              <a:extLst>
                <a:ext uri="{FF2B5EF4-FFF2-40B4-BE49-F238E27FC236}">
                  <a16:creationId xmlns:a16="http://schemas.microsoft.com/office/drawing/2014/main" id="{11F85E23-C96F-B6C7-FD1B-D6A924428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9275" y="907551"/>
              <a:ext cx="4193013" cy="584522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33BB35-D74B-AFD0-6D2D-523AC59AE9F7}"/>
                </a:ext>
              </a:extLst>
            </p:cNvPr>
            <p:cNvSpPr txBox="1"/>
            <p:nvPr/>
          </p:nvSpPr>
          <p:spPr>
            <a:xfrm rot="3202230">
              <a:off x="6950469" y="2527998"/>
              <a:ext cx="5327576" cy="2351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500" b="1" dirty="0">
                  <a:ln w="22225">
                    <a:noFill/>
                    <a:prstDash val="solid"/>
                  </a:ln>
                  <a:solidFill>
                    <a:schemeClr val="accent1">
                      <a:lumMod val="20000"/>
                      <a:lumOff val="80000"/>
                      <a:alpha val="69958"/>
                    </a:schemeClr>
                  </a:solidFill>
                  <a:latin typeface="Comic Sans MS" panose="030F0902030302020204" pitchFamily="66" charset="0"/>
                </a:rPr>
                <a:t>Draft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587A77A-DAB7-992C-2872-BF979F0D9C8C}"/>
              </a:ext>
            </a:extLst>
          </p:cNvPr>
          <p:cNvSpPr txBox="1"/>
          <p:nvPr/>
        </p:nvSpPr>
        <p:spPr>
          <a:xfrm>
            <a:off x="2657499" y="323064"/>
            <a:ext cx="60762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Effective/promising interventions to prevent and/or mitigate the impacts of ACEs, or prevent risk factors for ACEs </a:t>
            </a:r>
            <a:endParaRPr lang="en-GB" sz="2000" dirty="0">
              <a:solidFill>
                <a:schemeClr val="bg1"/>
              </a:solidFill>
              <a:effectLst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71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 animBg="1"/>
      <p:bldP spid="10" grpId="0" animBg="1"/>
      <p:bldP spid="12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4868901E-0FC5-8715-0307-686212DEEDDF}"/>
              </a:ext>
            </a:extLst>
          </p:cNvPr>
          <p:cNvSpPr/>
          <p:nvPr/>
        </p:nvSpPr>
        <p:spPr>
          <a:xfrm>
            <a:off x="0" y="1853937"/>
            <a:ext cx="5133281" cy="3944783"/>
          </a:xfrm>
          <a:prstGeom prst="ellipse">
            <a:avLst/>
          </a:prstGeom>
          <a:blipFill dpi="0" rotWithShape="1">
            <a:blip r:embed="rId3" cstate="screen">
              <a:alphaModFix amt="53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7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D671CE6-29AB-74DD-18B4-0AF25A057CFD}"/>
              </a:ext>
            </a:extLst>
          </p:cNvPr>
          <p:cNvSpPr/>
          <p:nvPr/>
        </p:nvSpPr>
        <p:spPr>
          <a:xfrm>
            <a:off x="6564490" y="1527112"/>
            <a:ext cx="5522579" cy="4303827"/>
          </a:xfrm>
          <a:prstGeom prst="ellipse">
            <a:avLst/>
          </a:prstGeom>
          <a:blipFill dpi="0" rotWithShape="1">
            <a:blip r:embed="rId5" cstate="screen">
              <a:alphaModFix amt="6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85000"/>
                      </a14:imgEffect>
                      <a14:imgEffect>
                        <a14:brightnessContrast bright="7000" contras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A8AB9F-3B9E-18C4-6410-648DA851CD4B}"/>
              </a:ext>
            </a:extLst>
          </p:cNvPr>
          <p:cNvSpPr/>
          <p:nvPr/>
        </p:nvSpPr>
        <p:spPr>
          <a:xfrm>
            <a:off x="0" y="-11070"/>
            <a:ext cx="12192000" cy="84967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omic Sans MS" panose="030F0902030302020204" pitchFamily="66" charset="0"/>
              </a:rPr>
              <a:t>Some Family Based and Multi-component programmes to tackle ACEs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E175363-9EB3-660F-F461-A55BF00FEE46}"/>
              </a:ext>
            </a:extLst>
          </p:cNvPr>
          <p:cNvSpPr/>
          <p:nvPr/>
        </p:nvSpPr>
        <p:spPr>
          <a:xfrm>
            <a:off x="3529360" y="2969739"/>
            <a:ext cx="5133280" cy="3808288"/>
          </a:xfrm>
          <a:prstGeom prst="ellipse">
            <a:avLst/>
          </a:prstGeom>
          <a:blipFill dpi="0" rotWithShape="1">
            <a:blip r:embed="rId7" cstate="screen">
              <a:alphaModFix amt="49834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9000" contrast="-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000"/>
            </a:stretch>
          </a:blip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236EA5E-9CB1-8C84-FCCA-6FFC612D5238}"/>
              </a:ext>
            </a:extLst>
          </p:cNvPr>
          <p:cNvSpPr/>
          <p:nvPr/>
        </p:nvSpPr>
        <p:spPr>
          <a:xfrm>
            <a:off x="2663474" y="939069"/>
            <a:ext cx="6236827" cy="3944783"/>
          </a:xfrm>
          <a:prstGeom prst="ellipse">
            <a:avLst/>
          </a:prstGeom>
          <a:blipFill dpi="0" rotWithShape="1">
            <a:blip r:embed="rId9">
              <a:alphaModFix amt="62118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" contrast="36000"/>
                      </a14:imgEffect>
                    </a14:imgLayer>
                  </a14:imgProps>
                </a:ext>
              </a:extLst>
            </a:blip>
            <a:srcRect/>
            <a:tile tx="1295400" ty="0" sx="100000" sy="100000" flip="none" algn="tl"/>
          </a:blip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3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5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7958474" cy="1047031"/>
          </a:xfrm>
          <a:prstGeom prst="rect">
            <a:avLst/>
          </a:prstGeom>
        </p:spPr>
      </p:pic>
      <p:sp>
        <p:nvSpPr>
          <p:cNvPr id="4" name="AutoShape 2" descr="ACEs Aware - Home | Facebook"/>
          <p:cNvSpPr>
            <a:spLocks noChangeAspect="1" noChangeArrowheads="1"/>
          </p:cNvSpPr>
          <p:nvPr/>
        </p:nvSpPr>
        <p:spPr bwMode="auto">
          <a:xfrm>
            <a:off x="1640681" y="-9648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200" dirty="0">
              <a:latin typeface="Comic Sans MS" panose="030F09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51" y="1090520"/>
            <a:ext cx="852883" cy="8100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474" y="214"/>
            <a:ext cx="4233526" cy="10470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5272" y="-2125"/>
            <a:ext cx="94208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omic Sans MS" panose="030F0902030302020204" pitchFamily="66" charset="0"/>
              </a:rPr>
              <a:t>California’s state-wide effort to reduce ACEs 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  <a:latin typeface="Comic Sans MS" panose="030F0902030302020204" pitchFamily="66" charset="0"/>
              </a:rPr>
              <a:t>and toxic stress by half in one generation</a:t>
            </a:r>
            <a:endParaRPr lang="en-GB" sz="28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6635" y="1165765"/>
            <a:ext cx="11267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>
                <a:latin typeface="Comic Sans MS" panose="030F0902030302020204" pitchFamily="66" charset="0"/>
              </a:rPr>
              <a:t>Originally by California Surgeon General Dr Nadine Burke-Harris, → Uni of California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6634" y="1529390"/>
            <a:ext cx="91301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>
                <a:latin typeface="Comic Sans MS" panose="030F0902030302020204" pitchFamily="66" charset="0"/>
              </a:rPr>
              <a:t>Working across health, human services, education and non-profit sectors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B34454E-514A-FEFF-F249-EA2121D86176}"/>
              </a:ext>
            </a:extLst>
          </p:cNvPr>
          <p:cNvGrpSpPr/>
          <p:nvPr/>
        </p:nvGrpSpPr>
        <p:grpSpPr>
          <a:xfrm>
            <a:off x="171070" y="2118768"/>
            <a:ext cx="11867891" cy="4681170"/>
            <a:chOff x="1506565" y="2038123"/>
            <a:chExt cx="9678865" cy="4681170"/>
          </a:xfrm>
        </p:grpSpPr>
        <p:pic>
          <p:nvPicPr>
            <p:cNvPr id="37" name="Picture 36" descr="A picture containing text, human face, clothing, child&#10;&#10;Description automatically generated">
              <a:extLst>
                <a:ext uri="{FF2B5EF4-FFF2-40B4-BE49-F238E27FC236}">
                  <a16:creationId xmlns:a16="http://schemas.microsoft.com/office/drawing/2014/main" id="{BD62FDF0-2C6C-D7F4-6B40-8DFAAD180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1506565" y="2038123"/>
              <a:ext cx="5111900" cy="4549662"/>
            </a:xfrm>
            <a:prstGeom prst="rect">
              <a:avLst/>
            </a:prstGeom>
            <a:ln w="38100">
              <a:solidFill>
                <a:srgbClr val="2F4D81"/>
              </a:solidFill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6F71C91-ECBB-8BE9-D5D4-3B8747F12D04}"/>
                </a:ext>
              </a:extLst>
            </p:cNvPr>
            <p:cNvSpPr txBox="1"/>
            <p:nvPr/>
          </p:nvSpPr>
          <p:spPr>
            <a:xfrm>
              <a:off x="7532335" y="2194978"/>
              <a:ext cx="3653095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b="0" i="0" u="none" strike="noStrike" dirty="0">
                  <a:solidFill>
                    <a:srgbClr val="2F4D81"/>
                  </a:solidFill>
                  <a:effectLst/>
                  <a:latin typeface="Comic Sans MS" panose="030F0902030302020204" pitchFamily="66" charset="0"/>
                </a:rPr>
                <a:t>Summer 2023, online professional learning module to help early care and education personnel respond to trauma and stress in children</a:t>
              </a:r>
              <a:endParaRPr lang="en-GB" sz="3600" dirty="0">
                <a:solidFill>
                  <a:srgbClr val="2F4D81"/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CBAA2F4-A965-86A3-16A7-EF9FE59D1A09}"/>
              </a:ext>
            </a:extLst>
          </p:cNvPr>
          <p:cNvGrpSpPr/>
          <p:nvPr/>
        </p:nvGrpSpPr>
        <p:grpSpPr>
          <a:xfrm>
            <a:off x="5897834" y="1974748"/>
            <a:ext cx="6303954" cy="4875633"/>
            <a:chOff x="5926491" y="1942611"/>
            <a:chExt cx="6303954" cy="487563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473AB42-5E2B-34BB-87EC-5B19409CD5D1}"/>
                </a:ext>
              </a:extLst>
            </p:cNvPr>
            <p:cNvSpPr/>
            <p:nvPr/>
          </p:nvSpPr>
          <p:spPr>
            <a:xfrm>
              <a:off x="5962409" y="1942611"/>
              <a:ext cx="6268036" cy="4875633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364C5EA-E5E6-74AB-A186-C99FAB5DF097}"/>
                </a:ext>
              </a:extLst>
            </p:cNvPr>
            <p:cNvGrpSpPr/>
            <p:nvPr/>
          </p:nvGrpSpPr>
          <p:grpSpPr>
            <a:xfrm>
              <a:off x="5926491" y="1948191"/>
              <a:ext cx="6301911" cy="4633257"/>
              <a:chOff x="5926491" y="1948191"/>
              <a:chExt cx="6301911" cy="463325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D5EA576-556E-9545-880C-ECB0284D1816}"/>
                  </a:ext>
                </a:extLst>
              </p:cNvPr>
              <p:cNvSpPr/>
              <p:nvPr/>
            </p:nvSpPr>
            <p:spPr>
              <a:xfrm>
                <a:off x="5932449" y="2478555"/>
                <a:ext cx="6234720" cy="18577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AF52FE1-C6E9-43D0-A7F0-298A21A2C4B2}"/>
                  </a:ext>
                </a:extLst>
              </p:cNvPr>
              <p:cNvGrpSpPr/>
              <p:nvPr/>
            </p:nvGrpSpPr>
            <p:grpSpPr>
              <a:xfrm>
                <a:off x="5926491" y="1948191"/>
                <a:ext cx="6301911" cy="4633257"/>
                <a:chOff x="5926491" y="1948191"/>
                <a:chExt cx="6301911" cy="4633257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6122296" y="4396234"/>
                  <a:ext cx="6027465" cy="218521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r>
                    <a:rPr lang="en-GB" sz="2400" dirty="0">
                      <a:latin typeface="Comic Sans MS" panose="030F0902030302020204" pitchFamily="66" charset="0"/>
                    </a:rPr>
                    <a:t>Creating awareness of lasting impacts of ACEs</a:t>
                  </a:r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r>
                    <a:rPr lang="en-GB" sz="2400" dirty="0">
                      <a:latin typeface="Comic Sans MS" panose="030F0902030302020204" pitchFamily="66" charset="0"/>
                    </a:rPr>
                    <a:t>Practical tools for healing, prevention</a:t>
                  </a:r>
                </a:p>
                <a:p>
                  <a:pPr marL="214313" indent="-214313">
                    <a:buFont typeface="Arial" panose="020B0604020202020204" pitchFamily="34" charset="0"/>
                    <a:buChar char="•"/>
                  </a:pPr>
                  <a:r>
                    <a:rPr lang="en-GB" sz="2400" dirty="0">
                      <a:latin typeface="Comic Sans MS" panose="030F0902030302020204" pitchFamily="66" charset="0"/>
                    </a:rPr>
                    <a:t>Encouraging people to:</a:t>
                  </a:r>
                </a:p>
                <a:p>
                  <a:pPr marL="557213" lvl="1" indent="-214313">
                    <a:buFont typeface="Arial" panose="020B0604020202020204" pitchFamily="34" charset="0"/>
                    <a:buChar char="•"/>
                  </a:pPr>
                  <a:r>
                    <a:rPr lang="en-GB" sz="2000" dirty="0">
                      <a:latin typeface="Comic Sans MS" panose="030F0902030302020204" pitchFamily="66" charset="0"/>
                    </a:rPr>
                    <a:t>Measure their ACE score</a:t>
                  </a:r>
                </a:p>
                <a:p>
                  <a:pPr marL="557213" lvl="1" indent="-214313">
                    <a:buFont typeface="Arial" panose="020B0604020202020204" pitchFamily="34" charset="0"/>
                    <a:buChar char="•"/>
                  </a:pPr>
                  <a:r>
                    <a:rPr lang="en-GB" sz="2000" dirty="0">
                      <a:latin typeface="Comic Sans MS" panose="030F0902030302020204" pitchFamily="66" charset="0"/>
                    </a:rPr>
                    <a:t>Understand impact on their life</a:t>
                  </a:r>
                </a:p>
              </p:txBody>
            </p:sp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934237" y="2482692"/>
                  <a:ext cx="6294165" cy="1857718"/>
                </a:xfrm>
                <a:prstGeom prst="rect">
                  <a:avLst/>
                </a:prstGeom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5926491" y="1948191"/>
                  <a:ext cx="6294165" cy="52322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800" dirty="0">
                      <a:solidFill>
                        <a:schemeClr val="bg1"/>
                      </a:solidFill>
                      <a:latin typeface="Comic Sans MS" panose="030F0902030302020204" pitchFamily="66" charset="0"/>
                    </a:rPr>
                    <a:t>ACE Awareness campaign</a:t>
                  </a:r>
                </a:p>
              </p:txBody>
            </p:sp>
          </p:grpSp>
          <p:pic>
            <p:nvPicPr>
              <p:cNvPr id="13" name="Picture 2" descr="Your Number Story - Your number is the story of your ACE history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9703" y="2882680"/>
                <a:ext cx="1107406" cy="1057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773175A-B94D-B2CC-1A70-6D3A6C63639F}"/>
                  </a:ext>
                </a:extLst>
              </p:cNvPr>
              <p:cNvSpPr/>
              <p:nvPr/>
            </p:nvSpPr>
            <p:spPr>
              <a:xfrm>
                <a:off x="11540836" y="3837709"/>
                <a:ext cx="623429" cy="484708"/>
              </a:xfrm>
              <a:prstGeom prst="rect">
                <a:avLst/>
              </a:prstGeom>
              <a:solidFill>
                <a:srgbClr val="14141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54" name="Picture 53" descr="A picture containing bear, brown bear, mammal&#10;&#10;Description automatically generated">
            <a:extLst>
              <a:ext uri="{FF2B5EF4-FFF2-40B4-BE49-F238E27FC236}">
                <a16:creationId xmlns:a16="http://schemas.microsoft.com/office/drawing/2014/main" id="{21C5483C-B988-D5FF-752E-D774F5B6669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66" y="87909"/>
            <a:ext cx="1285498" cy="84836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BC72782F-821E-4A29-35E8-674EB3BD9B4C}"/>
              </a:ext>
            </a:extLst>
          </p:cNvPr>
          <p:cNvGrpSpPr/>
          <p:nvPr/>
        </p:nvGrpSpPr>
        <p:grpSpPr>
          <a:xfrm>
            <a:off x="18032" y="1974533"/>
            <a:ext cx="5967710" cy="4883252"/>
            <a:chOff x="-42" y="1974534"/>
            <a:chExt cx="5967710" cy="488325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826F4CD-84BF-2DBE-A801-BDE5A0BD9992}"/>
                </a:ext>
              </a:extLst>
            </p:cNvPr>
            <p:cNvSpPr/>
            <p:nvPr/>
          </p:nvSpPr>
          <p:spPr>
            <a:xfrm>
              <a:off x="-42" y="1982153"/>
              <a:ext cx="5944952" cy="4875633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506CA2D-2308-9F64-E2F7-2CBD111F4487}"/>
                </a:ext>
              </a:extLst>
            </p:cNvPr>
            <p:cNvGrpSpPr/>
            <p:nvPr/>
          </p:nvGrpSpPr>
          <p:grpSpPr>
            <a:xfrm>
              <a:off x="2529" y="1974534"/>
              <a:ext cx="5965139" cy="3971408"/>
              <a:chOff x="2529" y="1974534"/>
              <a:chExt cx="5965139" cy="3971408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F369AB8F-1BF3-7722-A919-8F7865F6D0F4}"/>
                  </a:ext>
                </a:extLst>
              </p:cNvPr>
              <p:cNvGrpSpPr/>
              <p:nvPr/>
            </p:nvGrpSpPr>
            <p:grpSpPr>
              <a:xfrm>
                <a:off x="2529" y="1974534"/>
                <a:ext cx="5923963" cy="2392758"/>
                <a:chOff x="2529" y="1974534"/>
                <a:chExt cx="5923963" cy="2392758"/>
              </a:xfrm>
            </p:grpSpPr>
            <p:pic>
              <p:nvPicPr>
                <p:cNvPr id="11" name="Picture 2" descr="https://training.acesaware.org/sites/default/files/styles/slideshow_image/public/banner%203.png?itok=0YrvZ27v"/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341" y="2509574"/>
                  <a:ext cx="5899132" cy="185771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87BDB78-08DF-F6B0-F45E-8D33821EFA76}"/>
                    </a:ext>
                  </a:extLst>
                </p:cNvPr>
                <p:cNvSpPr txBox="1"/>
                <p:nvPr/>
              </p:nvSpPr>
              <p:spPr>
                <a:xfrm>
                  <a:off x="2529" y="1974534"/>
                  <a:ext cx="5923963" cy="523220"/>
                </a:xfrm>
                <a:prstGeom prst="rect">
                  <a:avLst/>
                </a:prstGeom>
                <a:solidFill>
                  <a:schemeClr val="tx2">
                    <a:lumMod val="5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800" dirty="0">
                      <a:solidFill>
                        <a:schemeClr val="bg1"/>
                      </a:solidFill>
                      <a:latin typeface="Comic Sans MS" panose="030F0902030302020204" pitchFamily="66" charset="0"/>
                    </a:rPr>
                    <a:t>Screening for ACEs</a:t>
                  </a:r>
                </a:p>
              </p:txBody>
            </p:sp>
          </p:grpSp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6B5BFBC9-4E0D-C267-17F4-1757F5CD02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36" y="4726152"/>
                <a:ext cx="5899132" cy="121979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400" dirty="0">
                    <a:latin typeface="Comic Sans MS" panose="030F0902030302020204" pitchFamily="66" charset="0"/>
                  </a:rPr>
                  <a:t>Training, resources and finances to primary care providers to screen for ACEs and apply trauma-informed care </a:t>
                </a:r>
              </a:p>
              <a:p>
                <a:r>
                  <a:rPr lang="en-GB" sz="2400" dirty="0">
                    <a:solidFill>
                      <a:srgbClr val="000000"/>
                    </a:solidFill>
                    <a:latin typeface="Comic Sans MS" panose="030F0902030302020204" pitchFamily="66" charset="0"/>
                  </a:rPr>
                  <a:t>$29 payment for each screening    </a:t>
                </a:r>
                <a:endParaRPr lang="en-GB" sz="2400" dirty="0">
                  <a:latin typeface="Comic Sans MS" panose="030F0902030302020204" pitchFamily="66" charset="0"/>
                </a:endParaRP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36DBE4F-8B66-DF27-C986-18448503E9BC}"/>
              </a:ext>
            </a:extLst>
          </p:cNvPr>
          <p:cNvGrpSpPr/>
          <p:nvPr/>
        </p:nvGrpSpPr>
        <p:grpSpPr>
          <a:xfrm>
            <a:off x="162367" y="2918844"/>
            <a:ext cx="12011601" cy="1706219"/>
            <a:chOff x="1413464" y="-2073292"/>
            <a:chExt cx="12269617" cy="165753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E2D4A64-62BF-1C27-4653-EEB3708DA545}"/>
                </a:ext>
              </a:extLst>
            </p:cNvPr>
            <p:cNvSpPr/>
            <p:nvPr/>
          </p:nvSpPr>
          <p:spPr>
            <a:xfrm>
              <a:off x="1413464" y="-2073292"/>
              <a:ext cx="12140138" cy="1657530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latin typeface="Comic Sans MS" panose="030F0902030302020204" pitchFamily="66" charset="0"/>
                </a:rPr>
                <a:t>Ç</a:t>
              </a:r>
              <a:r>
                <a:rPr lang="en-GB" dirty="0">
                  <a:latin typeface="Comic Sans MS" panose="030F0902030302020204" pitchFamily="66" charset="0"/>
                </a:rPr>
                <a:t>√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6AA8BDA-2C93-6BEE-8FD3-E2CA36879C02}"/>
                </a:ext>
              </a:extLst>
            </p:cNvPr>
            <p:cNvSpPr txBox="1"/>
            <p:nvPr/>
          </p:nvSpPr>
          <p:spPr>
            <a:xfrm>
              <a:off x="2233866" y="-1787292"/>
              <a:ext cx="1144921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b="0" i="0" u="none" strike="noStrike" dirty="0">
                  <a:solidFill>
                    <a:srgbClr val="002060"/>
                  </a:solidFill>
                  <a:effectLst/>
                  <a:latin typeface="Comic Sans MS" panose="030F0902030302020204" pitchFamily="66" charset="0"/>
                </a:rPr>
                <a:t>Jan 2020 to March 2022 1.34 million screenings </a:t>
              </a:r>
            </a:p>
            <a:p>
              <a:r>
                <a:rPr lang="en-GB" sz="2400" dirty="0">
                  <a:solidFill>
                    <a:srgbClr val="002060"/>
                  </a:solidFill>
                  <a:latin typeface="Comic Sans MS" panose="030F0902030302020204" pitchFamily="66" charset="0"/>
                </a:rPr>
                <a:t>Dec 2019 to Nov 2022 28,000 completed ACE Awareness training including 12,400 clinicians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685E588-EF07-6848-EC69-0B373F0A6CFD}"/>
              </a:ext>
            </a:extLst>
          </p:cNvPr>
          <p:cNvCxnSpPr/>
          <p:nvPr/>
        </p:nvCxnSpPr>
        <p:spPr>
          <a:xfrm>
            <a:off x="0" y="1974748"/>
            <a:ext cx="12192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95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picture containing tree, outdoor, aerial photography, bird's-eye view&#10;&#10;Description automatically generated">
            <a:extLst>
              <a:ext uri="{FF2B5EF4-FFF2-40B4-BE49-F238E27FC236}">
                <a16:creationId xmlns:a16="http://schemas.microsoft.com/office/drawing/2014/main" id="{60C2D7EA-31C0-959D-5B56-9583ACEECA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Picture 5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8753DDD8-357B-89FC-3258-F7F3FB8D4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301968" y="-4345473"/>
            <a:ext cx="12678656" cy="153692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B3FD81-C123-A3E6-4B22-1B4E14F6DF40}"/>
              </a:ext>
            </a:extLst>
          </p:cNvPr>
          <p:cNvSpPr txBox="1"/>
          <p:nvPr/>
        </p:nvSpPr>
        <p:spPr>
          <a:xfrm>
            <a:off x="160447" y="4856395"/>
            <a:ext cx="2139302" cy="1015663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Assess - </a:t>
            </a:r>
            <a:r>
              <a:rPr lang="en-GB" sz="2000" i="1" dirty="0">
                <a:solidFill>
                  <a:schemeClr val="accent1">
                    <a:lumMod val="50000"/>
                  </a:schemeClr>
                </a:solidFill>
                <a:latin typeface="Comic Sans MS" panose="030F0902030302020204" pitchFamily="66" charset="0"/>
              </a:rPr>
              <a:t>F</a:t>
            </a:r>
            <a:r>
              <a:rPr lang="en-GB" sz="2000" i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irst national ACE study for Wales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C5DF32-5A50-8E0D-961D-F62F73868CD1}"/>
              </a:ext>
            </a:extLst>
          </p:cNvPr>
          <p:cNvSpPr txBox="1"/>
          <p:nvPr/>
        </p:nvSpPr>
        <p:spPr>
          <a:xfrm>
            <a:off x="5979056" y="3195312"/>
            <a:ext cx="3314846" cy="120032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4">
                <a:lumMod val="75000"/>
                <a:alpha val="86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effectLst/>
                <a:latin typeface="Comic Sans MS" panose="030F0902030302020204" pitchFamily="66" charset="0"/>
              </a:rPr>
              <a:t>Screening Pilots</a:t>
            </a:r>
            <a:endParaRPr lang="en-GB" dirty="0">
              <a:latin typeface="Comic Sans MS" panose="030F0902030302020204" pitchFamily="66" charset="0"/>
            </a:endParaRPr>
          </a:p>
          <a:p>
            <a:pPr algn="ctr"/>
            <a:r>
              <a:rPr lang="en-GB" dirty="0">
                <a:effectLst/>
                <a:latin typeface="Comic Sans MS" panose="030F0902030302020204" pitchFamily="66" charset="0"/>
              </a:rPr>
              <a:t>Routine enquiry </a:t>
            </a:r>
          </a:p>
          <a:p>
            <a:pPr algn="ctr"/>
            <a:r>
              <a:rPr lang="en-GB" dirty="0">
                <a:latin typeface="Comic Sans MS" panose="030F0902030302020204" pitchFamily="66" charset="0"/>
              </a:rPr>
              <a:t>H</a:t>
            </a:r>
            <a:r>
              <a:rPr lang="en-GB" dirty="0">
                <a:effectLst/>
                <a:latin typeface="Comic Sans MS" panose="030F0902030302020204" pitchFamily="66" charset="0"/>
              </a:rPr>
              <a:t>ealth visiting </a:t>
            </a:r>
          </a:p>
          <a:p>
            <a:pPr algn="ctr"/>
            <a:r>
              <a:rPr lang="en-GB" dirty="0">
                <a:effectLst/>
                <a:latin typeface="Comic Sans MS" panose="030F0902030302020204" pitchFamily="66" charset="0"/>
              </a:rPr>
              <a:t>Primary Care</a:t>
            </a:r>
            <a:endParaRPr lang="en-GB" dirty="0">
              <a:latin typeface="Comic Sans MS" panose="030F09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8ED219-DF0B-1591-2364-F6CCC3EDAD17}"/>
              </a:ext>
            </a:extLst>
          </p:cNvPr>
          <p:cNvSpPr txBox="1"/>
          <p:nvPr/>
        </p:nvSpPr>
        <p:spPr>
          <a:xfrm>
            <a:off x="5979055" y="1813097"/>
            <a:ext cx="3314847" cy="120032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effectLst/>
                <a:latin typeface="Comic Sans MS" panose="030F0902030302020204" pitchFamily="66" charset="0"/>
              </a:rPr>
              <a:t>Provide training, support and a culture for change </a:t>
            </a:r>
            <a:endParaRPr lang="en-GB" dirty="0">
              <a:effectLst/>
              <a:latin typeface="Comic Sans MS" panose="030F0902030302020204" pitchFamily="66" charset="0"/>
            </a:endParaRPr>
          </a:p>
          <a:p>
            <a:pPr algn="ctr"/>
            <a:r>
              <a:rPr lang="en-GB" dirty="0">
                <a:effectLst/>
                <a:latin typeface="Comic Sans MS" panose="030F0902030302020204" pitchFamily="66" charset="0"/>
              </a:rPr>
              <a:t>Programme launched across Wales, delivering training</a:t>
            </a:r>
            <a:endParaRPr lang="en-GB" dirty="0">
              <a:latin typeface="Comic Sans MS" panose="030F09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BF5FCF-2578-46F3-BCA8-E6A2949B6EB8}"/>
              </a:ext>
            </a:extLst>
          </p:cNvPr>
          <p:cNvSpPr txBox="1"/>
          <p:nvPr/>
        </p:nvSpPr>
        <p:spPr>
          <a:xfrm>
            <a:off x="9593705" y="611101"/>
            <a:ext cx="2389044" cy="52322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effectLst/>
                <a:latin typeface="Comic Sans MS" panose="030F0902030302020204" pitchFamily="66" charset="0"/>
              </a:rPr>
              <a:t>Evaluation</a:t>
            </a:r>
            <a:endParaRPr lang="en-GB" sz="2800" dirty="0">
              <a:effectLst/>
              <a:latin typeface="Comic Sans MS" panose="030F09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23629D-3EEF-5DA4-5B90-60908B43FA33}"/>
              </a:ext>
            </a:extLst>
          </p:cNvPr>
          <p:cNvSpPr txBox="1"/>
          <p:nvPr/>
        </p:nvSpPr>
        <p:spPr>
          <a:xfrm>
            <a:off x="6757465" y="4508231"/>
            <a:ext cx="5282785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8EFA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effectLst/>
                <a:latin typeface="Comic Sans MS" panose="030F0902030302020204" pitchFamily="66" charset="0"/>
              </a:rPr>
              <a:t>Scale up, embed and sustain effective</a:t>
            </a:r>
            <a:endParaRPr lang="en-GB" b="1" dirty="0">
              <a:latin typeface="Comic Sans MS" panose="030F09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8152E21-F019-62DC-EBA6-CA84239797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212" y="1492060"/>
            <a:ext cx="2254352" cy="308735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2" name="Picture 31" descr="A picture containing text, clothing, person, screenshot&#10;&#10;Description automatically generated">
            <a:extLst>
              <a:ext uri="{FF2B5EF4-FFF2-40B4-BE49-F238E27FC236}">
                <a16:creationId xmlns:a16="http://schemas.microsoft.com/office/drawing/2014/main" id="{D094C3A4-67EA-5BAA-0B68-55FFD60E36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47" y="1489457"/>
            <a:ext cx="2188105" cy="3089959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0C57D15-C907-D092-17DB-8947631C06D5}"/>
              </a:ext>
            </a:extLst>
          </p:cNvPr>
          <p:cNvGrpSpPr/>
          <p:nvPr/>
        </p:nvGrpSpPr>
        <p:grpSpPr>
          <a:xfrm>
            <a:off x="4986919" y="92607"/>
            <a:ext cx="4139835" cy="1600438"/>
            <a:chOff x="4986919" y="92607"/>
            <a:chExt cx="4139835" cy="160043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C490C2D-A416-D1C0-70DF-D5EA18CA7A2C}"/>
                </a:ext>
              </a:extLst>
            </p:cNvPr>
            <p:cNvSpPr txBox="1"/>
            <p:nvPr/>
          </p:nvSpPr>
          <p:spPr>
            <a:xfrm>
              <a:off x="4986919" y="92607"/>
              <a:ext cx="4139835" cy="160043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effectLst/>
                  <a:latin typeface="Comic Sans MS" panose="030F0902030302020204" pitchFamily="66" charset="0"/>
                </a:rPr>
                <a:t>Develop partnership working </a:t>
              </a:r>
            </a:p>
            <a:p>
              <a:pPr algn="ctr"/>
              <a:r>
                <a:rPr lang="en-GB" sz="2000" dirty="0">
                  <a:latin typeface="Comic Sans MS" panose="030F0902030302020204" pitchFamily="66" charset="0"/>
                </a:rPr>
                <a:t>P</a:t>
              </a:r>
              <a:r>
                <a:rPr lang="en-GB" sz="2000" dirty="0">
                  <a:effectLst/>
                  <a:latin typeface="Comic Sans MS" panose="030F0902030302020204" pitchFamily="66" charset="0"/>
                </a:rPr>
                <a:t>olicing and criminal justice </a:t>
              </a:r>
            </a:p>
            <a:p>
              <a:pPr algn="ctr"/>
              <a:r>
                <a:rPr lang="en-GB" sz="2000" dirty="0">
                  <a:effectLst/>
                  <a:latin typeface="Comic Sans MS" panose="030F0902030302020204" pitchFamily="66" charset="0"/>
                </a:rPr>
                <a:t>Schools</a:t>
              </a:r>
            </a:p>
            <a:p>
              <a:pPr algn="ctr"/>
              <a:r>
                <a:rPr lang="en-GB" sz="2000" dirty="0">
                  <a:latin typeface="Comic Sans MS" panose="030F0902030302020204" pitchFamily="66" charset="0"/>
                </a:rPr>
                <a:t>Prison</a:t>
              </a:r>
            </a:p>
            <a:p>
              <a:pPr algn="ctr"/>
              <a:r>
                <a:rPr lang="en-GB" sz="2000" dirty="0">
                  <a:effectLst/>
                  <a:latin typeface="Comic Sans MS" panose="030F0902030302020204" pitchFamily="66" charset="0"/>
                </a:rPr>
                <a:t>Probation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2239AF2-7488-76A4-FE31-BDFED8F30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44984" y="869430"/>
              <a:ext cx="1407399" cy="620027"/>
            </a:xfrm>
            <a:prstGeom prst="rect">
              <a:avLst/>
            </a:prstGeom>
          </p:spPr>
        </p:pic>
      </p:grpSp>
      <p:pic>
        <p:nvPicPr>
          <p:cNvPr id="34" name="Picture 33" descr="A picture containing text, screenshot, graphic design, graphics&#10;&#10;Description automatically generated">
            <a:extLst>
              <a:ext uri="{FF2B5EF4-FFF2-40B4-BE49-F238E27FC236}">
                <a16:creationId xmlns:a16="http://schemas.microsoft.com/office/drawing/2014/main" id="{7FD74C69-05E5-7A23-148F-ABE3A0FA6A5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615" y="1261901"/>
            <a:ext cx="2254352" cy="315460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 descr="A person sitting at a table&#10;&#10;Description automatically generated">
            <a:extLst>
              <a:ext uri="{FF2B5EF4-FFF2-40B4-BE49-F238E27FC236}">
                <a16:creationId xmlns:a16="http://schemas.microsoft.com/office/drawing/2014/main" id="{F15E0236-12D1-C0CD-5530-9324A689FF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3616" y="5020828"/>
            <a:ext cx="3147698" cy="1744565"/>
          </a:xfrm>
          <a:prstGeom prst="rect">
            <a:avLst/>
          </a:prstGeom>
          <a:ln w="38100" cmpd="sng">
            <a:solidFill>
              <a:srgbClr val="FFC000"/>
            </a:solidFill>
          </a:ln>
        </p:spPr>
      </p:pic>
      <p:pic>
        <p:nvPicPr>
          <p:cNvPr id="36" name="Picture 35" descr="A picture containing text, wall, person, indoor&#10;&#10;Description automatically generated">
            <a:extLst>
              <a:ext uri="{FF2B5EF4-FFF2-40B4-BE49-F238E27FC236}">
                <a16:creationId xmlns:a16="http://schemas.microsoft.com/office/drawing/2014/main" id="{A35CC02D-BDF6-ABCE-80FC-87D6F3C50A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7383" y="5020828"/>
            <a:ext cx="3147699" cy="174456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0993A50-3551-5B47-F6EA-39B10E30517D}"/>
              </a:ext>
            </a:extLst>
          </p:cNvPr>
          <p:cNvSpPr txBox="1"/>
          <p:nvPr/>
        </p:nvSpPr>
        <p:spPr>
          <a:xfrm>
            <a:off x="-216806" y="6211669"/>
            <a:ext cx="1644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Comic Sans MS" panose="030F0902030302020204" pitchFamily="66" charset="0"/>
              </a:rPr>
              <a:t>2015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28C466-78B7-D07B-4A35-E808CC20BE1A}"/>
              </a:ext>
            </a:extLst>
          </p:cNvPr>
          <p:cNvSpPr txBox="1"/>
          <p:nvPr/>
        </p:nvSpPr>
        <p:spPr>
          <a:xfrm>
            <a:off x="10756664" y="-47143"/>
            <a:ext cx="1644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Comic Sans MS" panose="030F0902030302020204" pitchFamily="66" charset="0"/>
              </a:rPr>
              <a:t>2023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CBA47A7-D5CA-7714-D790-3917137DF0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447" y="104292"/>
            <a:ext cx="1644180" cy="109051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C311E23-CE4D-B544-62E2-C9E4782B61DB}"/>
              </a:ext>
            </a:extLst>
          </p:cNvPr>
          <p:cNvGrpSpPr/>
          <p:nvPr/>
        </p:nvGrpSpPr>
        <p:grpSpPr>
          <a:xfrm>
            <a:off x="672398" y="1721475"/>
            <a:ext cx="10847201" cy="3152591"/>
            <a:chOff x="605284" y="3705409"/>
            <a:chExt cx="10847201" cy="3152591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B950CF5-6D56-17F6-5407-13110384CC41}"/>
                </a:ext>
              </a:extLst>
            </p:cNvPr>
            <p:cNvSpPr/>
            <p:nvPr/>
          </p:nvSpPr>
          <p:spPr>
            <a:xfrm>
              <a:off x="605284" y="3705409"/>
              <a:ext cx="10847201" cy="31525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BDFA12C-430A-E0D7-B31B-9971FAB9380C}"/>
                </a:ext>
              </a:extLst>
            </p:cNvPr>
            <p:cNvGrpSpPr/>
            <p:nvPr/>
          </p:nvGrpSpPr>
          <p:grpSpPr>
            <a:xfrm>
              <a:off x="876627" y="4030564"/>
              <a:ext cx="10254231" cy="2557837"/>
              <a:chOff x="939671" y="1148214"/>
              <a:chExt cx="10254231" cy="2557837"/>
            </a:xfrm>
          </p:grpSpPr>
          <p:pic>
            <p:nvPicPr>
              <p:cNvPr id="47" name="Picture 46" descr="A picture containing bar chart&#10;&#10;Description automatically generated">
                <a:extLst>
                  <a:ext uri="{FF2B5EF4-FFF2-40B4-BE49-F238E27FC236}">
                    <a16:creationId xmlns:a16="http://schemas.microsoft.com/office/drawing/2014/main" id="{D40F918E-C7D5-9800-A5A6-BE9E04ED33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76044" y="1148214"/>
                <a:ext cx="3439580" cy="2552081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pic>
            <p:nvPicPr>
              <p:cNvPr id="50" name="Picture 49" descr="Qr code&#10;&#10;Description automatically generated with medium confidence">
                <a:extLst>
                  <a:ext uri="{FF2B5EF4-FFF2-40B4-BE49-F238E27FC236}">
                    <a16:creationId xmlns:a16="http://schemas.microsoft.com/office/drawing/2014/main" id="{1E4DD1F5-06AD-3453-C0EE-E28A61A094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"/>
              <a:stretch/>
            </p:blipFill>
            <p:spPr>
              <a:xfrm>
                <a:off x="939671" y="1148214"/>
                <a:ext cx="3001759" cy="2555800"/>
              </a:xfrm>
              <a:prstGeom prst="rect">
                <a:avLst/>
              </a:prstGeom>
              <a:ln w="25400">
                <a:solidFill>
                  <a:schemeClr val="accent1">
                    <a:shade val="15000"/>
                  </a:schemeClr>
                </a:solidFill>
              </a:ln>
            </p:spPr>
          </p:pic>
          <p:pic>
            <p:nvPicPr>
              <p:cNvPr id="48" name="Picture 47" descr="A picture containing bar chart&#10;&#10;Description automatically generated">
                <a:extLst>
                  <a:ext uri="{FF2B5EF4-FFF2-40B4-BE49-F238E27FC236}">
                    <a16:creationId xmlns:a16="http://schemas.microsoft.com/office/drawing/2014/main" id="{0D920010-1665-F2D7-12BC-BB9694EC31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42940" y="1153970"/>
                <a:ext cx="3750962" cy="2552081"/>
              </a:xfrm>
              <a:prstGeom prst="rect">
                <a:avLst/>
              </a:prstGeom>
              <a:ln w="25400">
                <a:solidFill>
                  <a:schemeClr val="accent1">
                    <a:shade val="1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1423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0DD6A0-3420-49A9-8F87-65961EEA726C}"/>
              </a:ext>
            </a:extLst>
          </p:cNvPr>
          <p:cNvGrpSpPr/>
          <p:nvPr/>
        </p:nvGrpSpPr>
        <p:grpSpPr>
          <a:xfrm>
            <a:off x="-17355" y="829002"/>
            <a:ext cx="12209356" cy="4559976"/>
            <a:chOff x="-17355" y="829002"/>
            <a:chExt cx="12209356" cy="455997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46A8B65-D6C4-2750-2897-AF4D89077992}"/>
                </a:ext>
              </a:extLst>
            </p:cNvPr>
            <p:cNvSpPr/>
            <p:nvPr/>
          </p:nvSpPr>
          <p:spPr>
            <a:xfrm>
              <a:off x="263389" y="829002"/>
              <a:ext cx="11310161" cy="3919598"/>
            </a:xfrm>
            <a:prstGeom prst="ellipse">
              <a:avLst/>
            </a:prstGeom>
            <a:gradFill>
              <a:gsLst>
                <a:gs pos="95000">
                  <a:srgbClr val="00B0F0"/>
                </a:gs>
                <a:gs pos="100000">
                  <a:srgbClr val="342D59"/>
                </a:gs>
              </a:gsLst>
              <a:path path="shape">
                <a:fillToRect l="50000" t="50000" r="50000" b="50000"/>
              </a:path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mic Sans MS" panose="030F0902030302020204" pitchFamily="66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07418E-70A3-83F2-6310-9474B67B6AB0}"/>
                </a:ext>
              </a:extLst>
            </p:cNvPr>
            <p:cNvSpPr/>
            <p:nvPr/>
          </p:nvSpPr>
          <p:spPr>
            <a:xfrm>
              <a:off x="-17355" y="4892018"/>
              <a:ext cx="12209356" cy="496960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latin typeface="Comic Sans MS" panose="030F0902030302020204" pitchFamily="66" charset="0"/>
                </a:rPr>
                <a:t>Everyone </a:t>
              </a:r>
              <a:r>
                <a:rPr lang="en-US" sz="1600" dirty="0">
                  <a:latin typeface="Comic Sans MS" panose="030F0902030302020204" pitchFamily="66" charset="0"/>
                </a:rPr>
                <a:t>– Understand people’s lives affected by trauma, strengthen coping, build empathy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91F85C9-3024-9E59-24D1-D8B335247441}"/>
                </a:ext>
              </a:extLst>
            </p:cNvPr>
            <p:cNvSpPr/>
            <p:nvPr/>
          </p:nvSpPr>
          <p:spPr>
            <a:xfrm>
              <a:off x="341143" y="1102612"/>
              <a:ext cx="11232407" cy="391383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807946"/>
                </a:avLst>
              </a:prstTxWarp>
              <a:spAutoFit/>
            </a:bodyPr>
            <a:lstStyle/>
            <a:p>
              <a:pPr algn="ctr"/>
              <a:r>
                <a:rPr lang="en-GB" sz="1600" b="1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omic Sans MS" panose="030F0902030302020204" pitchFamily="66" charset="0"/>
                </a:rPr>
                <a:t>Trauma Aware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7E55C5C-9F09-0206-FAC8-A12B109632A8}"/>
              </a:ext>
            </a:extLst>
          </p:cNvPr>
          <p:cNvGrpSpPr/>
          <p:nvPr/>
        </p:nvGrpSpPr>
        <p:grpSpPr>
          <a:xfrm>
            <a:off x="-17356" y="1236880"/>
            <a:ext cx="12209356" cy="4634584"/>
            <a:chOff x="-17356" y="1236880"/>
            <a:chExt cx="12209356" cy="46345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4C774F3-358B-1655-5523-D4F38EB78EFB}"/>
                </a:ext>
              </a:extLst>
            </p:cNvPr>
            <p:cNvSpPr/>
            <p:nvPr/>
          </p:nvSpPr>
          <p:spPr>
            <a:xfrm>
              <a:off x="-17356" y="5415674"/>
              <a:ext cx="12209356" cy="455790"/>
            </a:xfrm>
            <a:prstGeom prst="rect">
              <a:avLst/>
            </a:prstGeom>
            <a:solidFill>
              <a:srgbClr val="4AAB3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latin typeface="Comic Sans MS" panose="030F0902030302020204" pitchFamily="66" charset="0"/>
                </a:rPr>
                <a:t>Staff &amp; Volunteers </a:t>
              </a:r>
              <a:r>
                <a:rPr lang="en-US" sz="1600" dirty="0">
                  <a:latin typeface="Comic Sans MS" panose="030F0902030302020204" pitchFamily="66" charset="0"/>
                </a:rPr>
                <a:t>who have direct contact with those who may be affected – Compassionate and caring support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AEC32A2-4558-875D-5739-B61A6EC523FC}"/>
                </a:ext>
              </a:extLst>
            </p:cNvPr>
            <p:cNvSpPr/>
            <p:nvPr/>
          </p:nvSpPr>
          <p:spPr>
            <a:xfrm>
              <a:off x="860816" y="1236880"/>
              <a:ext cx="10070779" cy="3217689"/>
            </a:xfrm>
            <a:prstGeom prst="ellipse">
              <a:avLst/>
            </a:prstGeom>
            <a:gradFill>
              <a:gsLst>
                <a:gs pos="77000">
                  <a:srgbClr val="4AAB33"/>
                </a:gs>
                <a:gs pos="100000">
                  <a:srgbClr val="00B0F0"/>
                </a:gs>
              </a:gsLst>
              <a:path path="shape">
                <a:fillToRect l="50000" t="50000" r="50000" b="50000"/>
              </a:path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mic Sans MS" panose="030F0902030302020204" pitchFamily="66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2A32DB-59CE-7DD2-19E8-6B837C862567}"/>
                </a:ext>
              </a:extLst>
            </p:cNvPr>
            <p:cNvSpPr/>
            <p:nvPr/>
          </p:nvSpPr>
          <p:spPr>
            <a:xfrm>
              <a:off x="990105" y="1540781"/>
              <a:ext cx="10055683" cy="31065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419972"/>
                </a:avLst>
              </a:prstTxWarp>
              <a:spAutoFit/>
            </a:bodyPr>
            <a:lstStyle/>
            <a:p>
              <a:pPr algn="ctr"/>
              <a:r>
                <a:rPr lang="en-GB" sz="1600" b="1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omic Sans MS" panose="030F0902030302020204" pitchFamily="66" charset="0"/>
                </a:rPr>
                <a:t>Trauma Skilled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43B12DD-D7C3-8050-CFB3-32C494B27F9E}"/>
              </a:ext>
            </a:extLst>
          </p:cNvPr>
          <p:cNvGrpSpPr/>
          <p:nvPr/>
        </p:nvGrpSpPr>
        <p:grpSpPr>
          <a:xfrm>
            <a:off x="-17354" y="1617340"/>
            <a:ext cx="12209354" cy="4725231"/>
            <a:chOff x="-17354" y="1617340"/>
            <a:chExt cx="12209354" cy="472523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FC897D-5AF2-E790-AA73-1190DCD4E889}"/>
                </a:ext>
              </a:extLst>
            </p:cNvPr>
            <p:cNvSpPr/>
            <p:nvPr/>
          </p:nvSpPr>
          <p:spPr>
            <a:xfrm>
              <a:off x="-17354" y="5882757"/>
              <a:ext cx="12209354" cy="459814"/>
            </a:xfrm>
            <a:prstGeom prst="rect">
              <a:avLst/>
            </a:prstGeom>
            <a:solidFill>
              <a:srgbClr val="F28728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latin typeface="Comic Sans MS" panose="030F0902030302020204" pitchFamily="66" charset="0"/>
                </a:rPr>
                <a:t>Workers and Carers </a:t>
              </a:r>
              <a:r>
                <a:rPr lang="en-US" sz="1600" dirty="0">
                  <a:latin typeface="Comic Sans MS" panose="030F0902030302020204" pitchFamily="66" charset="0"/>
                </a:rPr>
                <a:t>with regular and intensive interactions – Well established practice and policy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004625D-AC8F-8521-BAF9-DB3B1A8D2598}"/>
                </a:ext>
              </a:extLst>
            </p:cNvPr>
            <p:cNvSpPr/>
            <p:nvPr/>
          </p:nvSpPr>
          <p:spPr>
            <a:xfrm>
              <a:off x="1260405" y="1617340"/>
              <a:ext cx="8933421" cy="2313877"/>
            </a:xfrm>
            <a:prstGeom prst="ellipse">
              <a:avLst/>
            </a:prstGeom>
            <a:gradFill>
              <a:gsLst>
                <a:gs pos="75000">
                  <a:srgbClr val="F28728"/>
                </a:gs>
                <a:gs pos="100000">
                  <a:srgbClr val="4AAB33"/>
                </a:gs>
              </a:gsLst>
              <a:path path="shape">
                <a:fillToRect l="50000" t="50000" r="50000" b="50000"/>
              </a:path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mic Sans MS" panose="030F0902030302020204" pitchFamily="66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8C8DA0B-676C-987F-60E9-3793DCC93948}"/>
                </a:ext>
              </a:extLst>
            </p:cNvPr>
            <p:cNvSpPr/>
            <p:nvPr/>
          </p:nvSpPr>
          <p:spPr>
            <a:xfrm>
              <a:off x="1429493" y="2051088"/>
              <a:ext cx="8933421" cy="20859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470562"/>
                </a:avLst>
              </a:prstTxWarp>
              <a:spAutoFit/>
            </a:bodyPr>
            <a:lstStyle/>
            <a:p>
              <a:pPr algn="ctr"/>
              <a:r>
                <a:rPr lang="en-GB" sz="1600" b="1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omic Sans MS" panose="030F0902030302020204" pitchFamily="66" charset="0"/>
                </a:rPr>
                <a:t>Trauma Enhanced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BD49859-7ED7-2C33-F154-03394E196E3D}"/>
              </a:ext>
            </a:extLst>
          </p:cNvPr>
          <p:cNvSpPr/>
          <p:nvPr/>
        </p:nvSpPr>
        <p:spPr>
          <a:xfrm>
            <a:off x="125146" y="80698"/>
            <a:ext cx="11785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omic Sans MS" panose="030F0902030302020204" pitchFamily="66" charset="0"/>
              </a:rPr>
              <a:t>Policy</a:t>
            </a:r>
            <a:r>
              <a:rPr lang="en-GB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 - Developing a National Trauma Practice Framework for Wales </a:t>
            </a:r>
            <a:endParaRPr lang="en-US" sz="28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796437-A880-FFBF-DFD6-5F31CFC26768}"/>
              </a:ext>
            </a:extLst>
          </p:cNvPr>
          <p:cNvGrpSpPr/>
          <p:nvPr/>
        </p:nvGrpSpPr>
        <p:grpSpPr>
          <a:xfrm>
            <a:off x="-17355" y="2217061"/>
            <a:ext cx="12209356" cy="4631761"/>
            <a:chOff x="-17355" y="2208352"/>
            <a:chExt cx="12209356" cy="463176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9AC2471-238C-07A5-564A-04E234D47475}"/>
                </a:ext>
              </a:extLst>
            </p:cNvPr>
            <p:cNvSpPr/>
            <p:nvPr/>
          </p:nvSpPr>
          <p:spPr>
            <a:xfrm>
              <a:off x="-17355" y="6361449"/>
              <a:ext cx="12209356" cy="478664"/>
            </a:xfrm>
            <a:prstGeom prst="rect">
              <a:avLst/>
            </a:prstGeom>
            <a:solidFill>
              <a:srgbClr val="E6007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latin typeface="Comic Sans MS" panose="030F0902030302020204" pitchFamily="66" charset="0"/>
                </a:rPr>
                <a:t>Specialised Practitioners </a:t>
              </a:r>
              <a:r>
                <a:rPr lang="en-US" sz="1600" dirty="0">
                  <a:latin typeface="Comic Sans MS" panose="030F0902030302020204" pitchFamily="66" charset="0"/>
                </a:rPr>
                <a:t>low and high intensity interventions – Psychological therapies, policy influence, specialist approaches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E11C752-A96A-0049-6C68-124A93F04502}"/>
                </a:ext>
              </a:extLst>
            </p:cNvPr>
            <p:cNvSpPr/>
            <p:nvPr/>
          </p:nvSpPr>
          <p:spPr>
            <a:xfrm>
              <a:off x="2752955" y="2208352"/>
              <a:ext cx="5917516" cy="1160899"/>
            </a:xfrm>
            <a:prstGeom prst="ellipse">
              <a:avLst/>
            </a:prstGeom>
            <a:gradFill flip="none" rotWithShape="1">
              <a:gsLst>
                <a:gs pos="47000">
                  <a:srgbClr val="E6007E"/>
                </a:gs>
                <a:gs pos="100000">
                  <a:srgbClr val="F28728"/>
                </a:gs>
              </a:gsLst>
              <a:path path="shape">
                <a:fillToRect l="50000" t="50000" r="50000" b="50000"/>
              </a:path>
              <a:tileRect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mic Sans MS" panose="030F0902030302020204" pitchFamily="66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5526445-84D7-F023-2379-0E917D293131}"/>
                </a:ext>
              </a:extLst>
            </p:cNvPr>
            <p:cNvSpPr/>
            <p:nvPr/>
          </p:nvSpPr>
          <p:spPr>
            <a:xfrm>
              <a:off x="4673833" y="2569608"/>
              <a:ext cx="2504211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1600" b="1" cap="none" spc="0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omic Sans MS" panose="030F0902030302020204" pitchFamily="66" charset="0"/>
                </a:rPr>
                <a:t>Specialist </a:t>
              </a:r>
              <a:r>
                <a:rPr lang="en-GB" sz="1600" b="1" dirty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omic Sans MS" panose="030F0902030302020204" pitchFamily="66" charset="0"/>
                </a:rPr>
                <a:t>Interventions</a:t>
              </a:r>
              <a:endParaRPr lang="en-GB" sz="16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902030302020204" pitchFamily="66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4D6DA63-C6C9-D6BC-F967-E81FFC2648C5}"/>
              </a:ext>
            </a:extLst>
          </p:cNvPr>
          <p:cNvGrpSpPr/>
          <p:nvPr/>
        </p:nvGrpSpPr>
        <p:grpSpPr>
          <a:xfrm>
            <a:off x="5451400" y="2909551"/>
            <a:ext cx="971495" cy="1739586"/>
            <a:chOff x="5420521" y="2923674"/>
            <a:chExt cx="971495" cy="1739586"/>
          </a:xfrm>
        </p:grpSpPr>
        <p:sp>
          <p:nvSpPr>
            <p:cNvPr id="35" name="Up-down Arrow 34">
              <a:extLst>
                <a:ext uri="{FF2B5EF4-FFF2-40B4-BE49-F238E27FC236}">
                  <a16:creationId xmlns:a16="http://schemas.microsoft.com/office/drawing/2014/main" id="{8077F624-CEED-6DDD-5F27-EAC87939069F}"/>
                </a:ext>
              </a:extLst>
            </p:cNvPr>
            <p:cNvSpPr/>
            <p:nvPr/>
          </p:nvSpPr>
          <p:spPr>
            <a:xfrm>
              <a:off x="5722922" y="3247719"/>
              <a:ext cx="342200" cy="1141037"/>
            </a:xfrm>
            <a:prstGeom prst="upDownArrow">
              <a:avLst/>
            </a:prstGeom>
            <a:solidFill>
              <a:schemeClr val="bg1">
                <a:alpha val="11213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mic Sans MS" panose="030F0902030302020204" pitchFamily="66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17FF788-E439-F572-7986-ABA11624D085}"/>
                </a:ext>
              </a:extLst>
            </p:cNvPr>
            <p:cNvSpPr txBox="1"/>
            <p:nvPr/>
          </p:nvSpPr>
          <p:spPr>
            <a:xfrm>
              <a:off x="5460917" y="4386261"/>
              <a:ext cx="9310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Universal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7A2E065-C39A-3AED-C14B-80398893DC91}"/>
                </a:ext>
              </a:extLst>
            </p:cNvPr>
            <p:cNvSpPr txBox="1"/>
            <p:nvPr/>
          </p:nvSpPr>
          <p:spPr>
            <a:xfrm>
              <a:off x="5420521" y="2923674"/>
              <a:ext cx="9341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Specialist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BE9E812-B8B9-D286-7EBF-167C1233DC6C}"/>
              </a:ext>
            </a:extLst>
          </p:cNvPr>
          <p:cNvSpPr/>
          <p:nvPr/>
        </p:nvSpPr>
        <p:spPr>
          <a:xfrm>
            <a:off x="440920" y="810833"/>
            <a:ext cx="11310160" cy="3836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Everyone has a role 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in sensitively facilitating opportunities and life chances for people affected by trauma and adversity</a:t>
            </a:r>
            <a:endParaRPr lang="en-GB" sz="2400" dirty="0">
              <a:solidFill>
                <a:schemeClr val="accent1">
                  <a:lumMod val="50000"/>
                </a:schemeClr>
              </a:solidFill>
              <a:effectLst/>
              <a:latin typeface="Comic Sans MS" panose="030F09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  <a:latin typeface="Comic Sans MS" panose="030F0902030302020204" pitchFamily="66" charset="0"/>
              </a:rPr>
              <a:t>P</a:t>
            </a: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eople, families, communities, organisations, systems take account of the widespread impact of adversity 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and trauma and understand ways of preventing and healing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People recognise the multiple presentations 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of being affected by trauma in individuals, families, communities, staff, and others</a:t>
            </a:r>
            <a:endParaRPr lang="en-GB" sz="2400" dirty="0">
              <a:solidFill>
                <a:schemeClr val="accent1">
                  <a:lumMod val="50000"/>
                </a:schemeClr>
              </a:solidFill>
              <a:effectLst/>
              <a:latin typeface="Comic Sans MS" panose="030F09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Knowledge about trauma and its effects are integrated into policies, procedures, and practices 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including actively </a:t>
            </a: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resisting traumatising people again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902030302020204" pitchFamily="66" charset="0"/>
              </a:rPr>
              <a:t> and committing to ‘do no harm’</a:t>
            </a:r>
            <a:endParaRPr lang="en-GB" sz="2400" dirty="0">
              <a:solidFill>
                <a:schemeClr val="accent1">
                  <a:lumMod val="50000"/>
                </a:schemeClr>
              </a:solidFill>
              <a:effectLst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8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-3287" y="-16307"/>
            <a:ext cx="12192000" cy="833115"/>
          </a:xfrm>
          <a:prstGeom prst="rect">
            <a:avLst/>
          </a:prstGeom>
          <a:solidFill>
            <a:srgbClr val="CCDB7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D5A81"/>
                </a:solidFill>
                <a:latin typeface="Comic Sans MS" charset="0"/>
                <a:ea typeface="Comic Sans MS" charset="0"/>
                <a:cs typeface="Comic Sans MS" charset="0"/>
              </a:rPr>
              <a:t>Resilience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B52854B-DD84-DAD5-54B8-73B2477B7C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464" y="1113908"/>
            <a:ext cx="11904971" cy="57656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DC75413-CF25-3A1D-89AA-BD781CF8A394}"/>
              </a:ext>
            </a:extLst>
          </p:cNvPr>
          <p:cNvSpPr/>
          <p:nvPr/>
        </p:nvSpPr>
        <p:spPr>
          <a:xfrm>
            <a:off x="841676" y="1666242"/>
            <a:ext cx="10516408" cy="10468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7AC7CD-658D-7B44-9D8F-E14D7C3FEFEE}"/>
              </a:ext>
            </a:extLst>
          </p:cNvPr>
          <p:cNvGrpSpPr/>
          <p:nvPr/>
        </p:nvGrpSpPr>
        <p:grpSpPr>
          <a:xfrm>
            <a:off x="569006" y="1105242"/>
            <a:ext cx="11061748" cy="5795152"/>
            <a:chOff x="713747" y="1213644"/>
            <a:chExt cx="7903923" cy="479556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A1CD6A2-9DA9-6B46-AC67-1020138DAE7E}"/>
                </a:ext>
              </a:extLst>
            </p:cNvPr>
            <p:cNvGrpSpPr/>
            <p:nvPr/>
          </p:nvGrpSpPr>
          <p:grpSpPr>
            <a:xfrm>
              <a:off x="713747" y="1213644"/>
              <a:ext cx="7903923" cy="4795563"/>
              <a:chOff x="713747" y="1213644"/>
              <a:chExt cx="7903923" cy="4795563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60719C5-4D97-A14E-B05A-117D3EAF5BA8}"/>
                  </a:ext>
                </a:extLst>
              </p:cNvPr>
              <p:cNvGrpSpPr/>
              <p:nvPr/>
            </p:nvGrpSpPr>
            <p:grpSpPr>
              <a:xfrm>
                <a:off x="713747" y="1213644"/>
                <a:ext cx="7903923" cy="4795563"/>
                <a:chOff x="688932" y="1631378"/>
                <a:chExt cx="7903923" cy="4795563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4CE9E8B1-9FF1-204C-8EFC-627DD00EF631}"/>
                    </a:ext>
                  </a:extLst>
                </p:cNvPr>
                <p:cNvSpPr/>
                <p:nvPr/>
              </p:nvSpPr>
              <p:spPr>
                <a:xfrm>
                  <a:off x="688932" y="1631378"/>
                  <a:ext cx="7903923" cy="4795563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aphicFrame>
              <p:nvGraphicFramePr>
                <p:cNvPr id="55" name="Chart 54">
                  <a:extLst>
                    <a:ext uri="{FF2B5EF4-FFF2-40B4-BE49-F238E27FC236}">
                      <a16:creationId xmlns:a16="http://schemas.microsoft.com/office/drawing/2014/main" id="{AA8B73B2-3D1F-BC47-98C5-D398028B73DD}"/>
                    </a:ext>
                  </a:extLst>
                </p:cNvPr>
                <p:cNvGraphicFramePr>
                  <a:graphicFrameLocks/>
                </p:cNvGraphicFramePr>
                <p:nvPr/>
              </p:nvGraphicFramePr>
              <p:xfrm>
                <a:off x="1008627" y="1848642"/>
                <a:ext cx="7369624" cy="385023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6F9A048-6D94-FB46-A2F3-174DA66339CB}"/>
                    </a:ext>
                  </a:extLst>
                </p:cNvPr>
                <p:cNvSpPr txBox="1"/>
                <p:nvPr/>
              </p:nvSpPr>
              <p:spPr>
                <a:xfrm>
                  <a:off x="1601431" y="1791315"/>
                  <a:ext cx="6300123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dirty="0">
                      <a:latin typeface="Comic Sans MS" charset="0"/>
                      <a:ea typeface="Comic Sans MS" charset="0"/>
                      <a:cs typeface="Comic Sans MS" charset="0"/>
                    </a:rPr>
                    <a:t>School Absenteeism (&gt;20 days/year)</a:t>
                  </a:r>
                </a:p>
                <a:p>
                  <a:pPr algn="ctr"/>
                  <a:r>
                    <a:rPr lang="en-US" sz="2800" dirty="0">
                      <a:latin typeface="Comic Sans MS" charset="0"/>
                      <a:ea typeface="Comic Sans MS" charset="0"/>
                      <a:cs typeface="Comic Sans MS" charset="0"/>
                    </a:rPr>
                    <a:t> ACEs and Resilience 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71B5A0D-9663-6E42-AB0B-77584CA7AABE}"/>
                    </a:ext>
                  </a:extLst>
                </p:cNvPr>
                <p:cNvSpPr/>
                <p:nvPr/>
              </p:nvSpPr>
              <p:spPr>
                <a:xfrm>
                  <a:off x="6117101" y="2268368"/>
                  <a:ext cx="2332242" cy="2546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US" sz="1400" i="1" dirty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Bellis et al, BMC Public Health, 2018 </a:t>
                  </a:r>
                  <a:endParaRPr lang="en-US" sz="1400" dirty="0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C9F1E17-BEF3-714A-A1FC-738ACC0FE37C}"/>
                  </a:ext>
                </a:extLst>
              </p:cNvPr>
              <p:cNvGrpSpPr/>
              <p:nvPr/>
            </p:nvGrpSpPr>
            <p:grpSpPr>
              <a:xfrm>
                <a:off x="1768410" y="2447364"/>
                <a:ext cx="1976823" cy="830997"/>
                <a:chOff x="2089698" y="1668701"/>
                <a:chExt cx="1976823" cy="830997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8634C72-7715-8442-B38D-90C8C9AE0B35}"/>
                    </a:ext>
                  </a:extLst>
                </p:cNvPr>
                <p:cNvSpPr txBox="1"/>
                <p:nvPr/>
              </p:nvSpPr>
              <p:spPr>
                <a:xfrm>
                  <a:off x="2089698" y="1668701"/>
                  <a:ext cx="1976823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Comic Sans MS" charset="0"/>
                      <a:ea typeface="Comic Sans MS" charset="0"/>
                      <a:cs typeface="Comic Sans MS" charset="0"/>
                    </a:rPr>
                    <a:t>Resilience    </a:t>
                  </a:r>
                </a:p>
                <a:p>
                  <a:r>
                    <a:rPr lang="en-US" sz="2400" dirty="0">
                      <a:latin typeface="Comic Sans MS" charset="0"/>
                      <a:ea typeface="Comic Sans MS" charset="0"/>
                      <a:cs typeface="Comic Sans MS" charset="0"/>
                    </a:rPr>
                    <a:t>Low</a:t>
                  </a: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F6F4BC89-B8D8-A84E-8BB3-29B00B89DFF4}"/>
                    </a:ext>
                  </a:extLst>
                </p:cNvPr>
                <p:cNvSpPr/>
                <p:nvPr/>
              </p:nvSpPr>
              <p:spPr>
                <a:xfrm>
                  <a:off x="2683674" y="2014581"/>
                  <a:ext cx="360318" cy="3608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latin typeface="Comic Sans MS" charset="0"/>
                    <a:ea typeface="Comic Sans MS" charset="0"/>
                    <a:cs typeface="Comic Sans MS" charset="0"/>
                  </a:endParaRPr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613A465-2941-F54C-99FF-B72309320797}"/>
                </a:ext>
              </a:extLst>
            </p:cNvPr>
            <p:cNvGrpSpPr/>
            <p:nvPr/>
          </p:nvGrpSpPr>
          <p:grpSpPr>
            <a:xfrm>
              <a:off x="1744029" y="3289924"/>
              <a:ext cx="1003089" cy="461665"/>
              <a:chOff x="2095580" y="2526074"/>
              <a:chExt cx="1003089" cy="461665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2CF6308-8431-5249-8A9B-3E440F538BE4}"/>
                  </a:ext>
                </a:extLst>
              </p:cNvPr>
              <p:cNvSpPr/>
              <p:nvPr/>
            </p:nvSpPr>
            <p:spPr>
              <a:xfrm>
                <a:off x="2738351" y="2550478"/>
                <a:ext cx="360318" cy="3536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AF2F09-78EB-3141-A05D-D29451D5D52B}"/>
                  </a:ext>
                </a:extLst>
              </p:cNvPr>
              <p:cNvSpPr txBox="1"/>
              <p:nvPr/>
            </p:nvSpPr>
            <p:spPr>
              <a:xfrm>
                <a:off x="2095580" y="2526074"/>
                <a:ext cx="8483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omic Sans MS" charset="0"/>
                    <a:ea typeface="Comic Sans MS" charset="0"/>
                    <a:cs typeface="Comic Sans MS" charset="0"/>
                  </a:rPr>
                  <a:t>High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9B23036-EF35-7E40-28C9-1AC324C5982A}"/>
              </a:ext>
            </a:extLst>
          </p:cNvPr>
          <p:cNvGrpSpPr/>
          <p:nvPr/>
        </p:nvGrpSpPr>
        <p:grpSpPr>
          <a:xfrm>
            <a:off x="1550900" y="5902951"/>
            <a:ext cx="9407532" cy="886857"/>
            <a:chOff x="1877603" y="1392108"/>
            <a:chExt cx="9407532" cy="88685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57D366-CF59-D519-7F3B-A9A50C14A996}"/>
                </a:ext>
              </a:extLst>
            </p:cNvPr>
            <p:cNvSpPr/>
            <p:nvPr/>
          </p:nvSpPr>
          <p:spPr>
            <a:xfrm>
              <a:off x="1877603" y="1392108"/>
              <a:ext cx="9407532" cy="886857"/>
            </a:xfrm>
            <a:prstGeom prst="rect">
              <a:avLst/>
            </a:prstGeom>
            <a:solidFill>
              <a:srgbClr val="EFF4DA"/>
            </a:solidFill>
            <a:ln>
              <a:solidFill>
                <a:srgbClr val="0C90C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A8CF3F4-6C63-8545-56DD-52D3C6F90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9925079" y="931705"/>
              <a:ext cx="542558" cy="1915404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7227E32-B829-13C1-C21D-DC2B12ADA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533371" y="911716"/>
              <a:ext cx="488534" cy="1915404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44D0E7F-1F72-F42A-E9C5-79F778E7A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576826" y="911716"/>
              <a:ext cx="630303" cy="1915404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8D48DFC-751D-9BD9-5C2F-C6D50E34C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229697" y="911716"/>
              <a:ext cx="670573" cy="1915404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743FB45-B3FE-A76C-E835-1D7CC9286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8041783" y="911716"/>
              <a:ext cx="557897" cy="1915404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1018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5B930-246E-42FD-3199-FB771E7D1090}"/>
              </a:ext>
            </a:extLst>
          </p:cNvPr>
          <p:cNvSpPr txBox="1"/>
          <p:nvPr/>
        </p:nvSpPr>
        <p:spPr>
          <a:xfrm>
            <a:off x="-63062" y="938032"/>
            <a:ext cx="963744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Comic Sans MS" panose="030F0902030302020204" pitchFamily="66" charset="0"/>
              </a:rPr>
              <a:t>May not be entirely new components, but new joined up perspective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Comic Sans MS" panose="030F0902030302020204" pitchFamily="66" charset="0"/>
              </a:rPr>
              <a:t>Multiple services and Government Departments can engage on same agenda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Comic Sans MS" panose="030F0902030302020204" pitchFamily="66" charset="0"/>
              </a:rPr>
              <a:t>Reasons to examine components but wary of splitting field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Comic Sans MS" panose="030F0902030302020204" pitchFamily="66" charset="0"/>
              </a:rPr>
              <a:t>Many questions remain unanswered but enough evidence for action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Comic Sans MS" panose="030F0902030302020204" pitchFamily="66" charset="0"/>
              </a:rPr>
              <a:t>Emerging challenges with strong ACE perspective: Asylum and Refugees, Conflict zone, COVID-19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Comic Sans MS" panose="030F0902030302020204" pitchFamily="66" charset="0"/>
              </a:rPr>
              <a:t>Cycles </a:t>
            </a:r>
            <a:r>
              <a:rPr lang="en-GB" sz="2800" dirty="0">
                <a:latin typeface="Comic Sans MS" panose="030F0902030302020204" pitchFamily="66" charset="0"/>
              </a:rPr>
              <a:t>of social determinants and ACEs - multiple points for intervention – critical element is </a:t>
            </a:r>
            <a:r>
              <a:rPr lang="en-GB" sz="2800" dirty="0" smtClean="0">
                <a:latin typeface="Comic Sans MS" panose="030F0902030302020204" pitchFamily="66" charset="0"/>
              </a:rPr>
              <a:t>taking </a:t>
            </a:r>
            <a:r>
              <a:rPr lang="en-GB" sz="2800" dirty="0">
                <a:latin typeface="Comic Sans MS" panose="030F0902030302020204" pitchFamily="66" charset="0"/>
              </a:rPr>
              <a:t>every opportunity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latin typeface="Comic Sans MS" panose="030F09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latin typeface="Comic Sans MS" panose="030F09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FD9915-8BF6-492A-0570-1E10590E2F1D}"/>
              </a:ext>
            </a:extLst>
          </p:cNvPr>
          <p:cNvSpPr/>
          <p:nvPr/>
        </p:nvSpPr>
        <p:spPr>
          <a:xfrm>
            <a:off x="0" y="0"/>
            <a:ext cx="12192000" cy="94593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A3F057-C59C-CFF6-D0B5-300EA20539AB}"/>
              </a:ext>
            </a:extLst>
          </p:cNvPr>
          <p:cNvSpPr txBox="1"/>
          <p:nvPr/>
        </p:nvSpPr>
        <p:spPr>
          <a:xfrm>
            <a:off x="2028497" y="-31531"/>
            <a:ext cx="8071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Comic Sans MS" panose="030F0902030302020204" pitchFamily="66" charset="0"/>
              </a:rPr>
              <a:t>Summary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4443BA-AFE7-4881-42DB-9A5284774B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948" y="1149998"/>
            <a:ext cx="2640427" cy="243731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9036C2C-48D4-CAD2-E49C-4998CDE71D66}"/>
              </a:ext>
            </a:extLst>
          </p:cNvPr>
          <p:cNvSpPr/>
          <p:nvPr/>
        </p:nvSpPr>
        <p:spPr>
          <a:xfrm>
            <a:off x="10440962" y="2172583"/>
            <a:ext cx="412262" cy="3921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picture containing text, graphic design, poster, screenshot&#10;&#10;Description automatically generated">
            <a:extLst>
              <a:ext uri="{FF2B5EF4-FFF2-40B4-BE49-F238E27FC236}">
                <a16:creationId xmlns:a16="http://schemas.microsoft.com/office/drawing/2014/main" id="{216A7E6B-2267-264C-E0A8-0F5AB05DE5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441" y="3724598"/>
            <a:ext cx="2047441" cy="294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9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2849" y="79362"/>
            <a:ext cx="12139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/>
                <a:cs typeface="Comic Sans MS"/>
              </a:rPr>
              <a:t>Adverse Childhood Experiences ACEs - The Life Course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1DBD7A-F1B2-B042-B51C-B5D2D9CCB90E}"/>
              </a:ext>
            </a:extLst>
          </p:cNvPr>
          <p:cNvGrpSpPr/>
          <p:nvPr/>
        </p:nvGrpSpPr>
        <p:grpSpPr>
          <a:xfrm>
            <a:off x="2636834" y="5147634"/>
            <a:ext cx="8663509" cy="746957"/>
            <a:chOff x="1211410" y="5355189"/>
            <a:chExt cx="8663509" cy="746957"/>
          </a:xfrm>
        </p:grpSpPr>
        <p:sp>
          <p:nvSpPr>
            <p:cNvPr id="19" name="Rectangle 18"/>
            <p:cNvSpPr/>
            <p:nvPr/>
          </p:nvSpPr>
          <p:spPr>
            <a:xfrm>
              <a:off x="2496566" y="5355189"/>
              <a:ext cx="7378353" cy="74422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endParaRPr>
            </a:p>
          </p:txBody>
        </p:sp>
        <p:sp>
          <p:nvSpPr>
            <p:cNvPr id="18" name="Trapezoid 17"/>
            <p:cNvSpPr/>
            <p:nvPr/>
          </p:nvSpPr>
          <p:spPr>
            <a:xfrm>
              <a:off x="1211410" y="5355189"/>
              <a:ext cx="5142869" cy="746957"/>
            </a:xfrm>
            <a:prstGeom prst="trapezoid">
              <a:avLst>
                <a:gd name="adj" fmla="val 53227"/>
              </a:avLst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omic Sans MS"/>
                <a:cs typeface="Comic Sans M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A91603-A5F4-4746-B5F6-9B187007BEFE}"/>
              </a:ext>
            </a:extLst>
          </p:cNvPr>
          <p:cNvGrpSpPr/>
          <p:nvPr/>
        </p:nvGrpSpPr>
        <p:grpSpPr>
          <a:xfrm>
            <a:off x="4790870" y="909906"/>
            <a:ext cx="6515999" cy="746957"/>
            <a:chOff x="3365446" y="1117461"/>
            <a:chExt cx="6515999" cy="746957"/>
          </a:xfrm>
        </p:grpSpPr>
        <p:sp>
          <p:nvSpPr>
            <p:cNvPr id="11" name="Rectangle 10"/>
            <p:cNvSpPr/>
            <p:nvPr/>
          </p:nvSpPr>
          <p:spPr>
            <a:xfrm>
              <a:off x="3778426" y="1117461"/>
              <a:ext cx="6096495" cy="74695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3365446" y="1117461"/>
              <a:ext cx="812800" cy="74695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76518" y="1311056"/>
              <a:ext cx="16049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Comic Sans MS"/>
                  <a:cs typeface="Comic Sans MS"/>
                </a:rPr>
                <a:t>Early Death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07FC59-3974-E64A-A67E-63850832A1F8}"/>
              </a:ext>
            </a:extLst>
          </p:cNvPr>
          <p:cNvGrpSpPr/>
          <p:nvPr/>
        </p:nvGrpSpPr>
        <p:grpSpPr>
          <a:xfrm>
            <a:off x="3516692" y="3455438"/>
            <a:ext cx="7783652" cy="748126"/>
            <a:chOff x="2091269" y="3662994"/>
            <a:chExt cx="7783652" cy="748126"/>
          </a:xfrm>
        </p:grpSpPr>
        <p:sp>
          <p:nvSpPr>
            <p:cNvPr id="14" name="Rectangle 13"/>
            <p:cNvSpPr/>
            <p:nvPr/>
          </p:nvSpPr>
          <p:spPr>
            <a:xfrm>
              <a:off x="3629592" y="3665432"/>
              <a:ext cx="6245329" cy="7433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7" name="Trapezoid 6"/>
            <p:cNvSpPr/>
            <p:nvPr/>
          </p:nvSpPr>
          <p:spPr>
            <a:xfrm>
              <a:off x="2091269" y="3664163"/>
              <a:ext cx="3407777" cy="746957"/>
            </a:xfrm>
            <a:prstGeom prst="trapezoid">
              <a:avLst>
                <a:gd name="adj" fmla="val 51384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27682" y="3662994"/>
              <a:ext cx="44721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FFFFFF"/>
                  </a:solidFill>
                  <a:latin typeface="Comic Sans MS"/>
                  <a:cs typeface="Comic Sans MS"/>
                </a:rPr>
                <a:t>Social, Emotional and Learning Problems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D117DBE-1805-4842-A511-38A8E26E13D4}"/>
              </a:ext>
            </a:extLst>
          </p:cNvPr>
          <p:cNvGrpSpPr/>
          <p:nvPr/>
        </p:nvGrpSpPr>
        <p:grpSpPr>
          <a:xfrm>
            <a:off x="3944480" y="2609822"/>
            <a:ext cx="7355865" cy="752233"/>
            <a:chOff x="2519056" y="2817377"/>
            <a:chExt cx="7355865" cy="752233"/>
          </a:xfrm>
        </p:grpSpPr>
        <p:sp>
          <p:nvSpPr>
            <p:cNvPr id="13" name="Rectangle 12"/>
            <p:cNvSpPr/>
            <p:nvPr/>
          </p:nvSpPr>
          <p:spPr>
            <a:xfrm>
              <a:off x="3629592" y="2817377"/>
              <a:ext cx="6245329" cy="74695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8" name="Trapezoid 7"/>
            <p:cNvSpPr/>
            <p:nvPr/>
          </p:nvSpPr>
          <p:spPr>
            <a:xfrm>
              <a:off x="2519056" y="2818649"/>
              <a:ext cx="2532950" cy="750961"/>
            </a:xfrm>
            <a:prstGeom prst="trapezoid">
              <a:avLst>
                <a:gd name="adj" fmla="val 50748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80682" y="2822062"/>
              <a:ext cx="47191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FFFFFF"/>
                  </a:solidFill>
                  <a:latin typeface="Comic Sans MS"/>
                  <a:cs typeface="Comic Sans MS"/>
                </a:rPr>
                <a:t>Adopt Health Harming Behaviours and Crime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B2B9FD2-3F75-0744-B0EE-5A44BFC47511}"/>
              </a:ext>
            </a:extLst>
          </p:cNvPr>
          <p:cNvGrpSpPr/>
          <p:nvPr/>
        </p:nvGrpSpPr>
        <p:grpSpPr>
          <a:xfrm>
            <a:off x="3074329" y="4302121"/>
            <a:ext cx="8226015" cy="746957"/>
            <a:chOff x="1648906" y="4509677"/>
            <a:chExt cx="8226015" cy="746957"/>
          </a:xfrm>
        </p:grpSpPr>
        <p:sp>
          <p:nvSpPr>
            <p:cNvPr id="15" name="Rectangle 14"/>
            <p:cNvSpPr/>
            <p:nvPr/>
          </p:nvSpPr>
          <p:spPr>
            <a:xfrm>
              <a:off x="3505703" y="4509869"/>
              <a:ext cx="6369218" cy="74422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endParaRPr>
            </a:p>
          </p:txBody>
        </p:sp>
        <p:sp>
          <p:nvSpPr>
            <p:cNvPr id="6" name="Trapezoid 5"/>
            <p:cNvSpPr/>
            <p:nvPr/>
          </p:nvSpPr>
          <p:spPr>
            <a:xfrm>
              <a:off x="1648906" y="4509677"/>
              <a:ext cx="4299844" cy="746957"/>
            </a:xfrm>
            <a:prstGeom prst="trapezoid">
              <a:avLst>
                <a:gd name="adj" fmla="val 51866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184615" y="4546205"/>
              <a:ext cx="46152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FFFFFF"/>
                  </a:solidFill>
                  <a:latin typeface="Comic Sans MS"/>
                  <a:cs typeface="Comic Sans MS"/>
                </a:rPr>
                <a:t>Disrupted Nervous, Hormonal </a:t>
              </a:r>
            </a:p>
            <a:p>
              <a:pPr algn="r"/>
              <a:r>
                <a:rPr lang="en-US" sz="2000" dirty="0">
                  <a:solidFill>
                    <a:srgbClr val="FFFFFF"/>
                  </a:solidFill>
                  <a:latin typeface="Comic Sans MS"/>
                  <a:cs typeface="Comic Sans MS"/>
                </a:rPr>
                <a:t>and Immune Development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396603" y="5181607"/>
            <a:ext cx="382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FFFF"/>
                </a:solidFill>
                <a:latin typeface="Comic Sans MS"/>
                <a:cs typeface="Comic Sans MS"/>
              </a:rPr>
              <a:t>ACEs </a:t>
            </a:r>
            <a:r>
              <a:rPr lang="en-US" sz="2000" dirty="0">
                <a:solidFill>
                  <a:srgbClr val="FFFFFF"/>
                </a:solidFill>
                <a:latin typeface="Comic Sans MS"/>
                <a:cs typeface="Comic Sans MS"/>
              </a:rPr>
              <a:t>Adverse 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  <a:latin typeface="Comic Sans MS"/>
                <a:cs typeface="Comic Sans MS"/>
              </a:rPr>
              <a:t>Childhood Experiences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DB1867-0FBF-294B-9A53-994E67033E74}"/>
              </a:ext>
            </a:extLst>
          </p:cNvPr>
          <p:cNvGrpSpPr/>
          <p:nvPr/>
        </p:nvGrpSpPr>
        <p:grpSpPr>
          <a:xfrm>
            <a:off x="4350334" y="1773168"/>
            <a:ext cx="6950011" cy="746957"/>
            <a:chOff x="2924910" y="1980723"/>
            <a:chExt cx="6950011" cy="746957"/>
          </a:xfrm>
        </p:grpSpPr>
        <p:sp>
          <p:nvSpPr>
            <p:cNvPr id="12" name="Rectangle 11"/>
            <p:cNvSpPr/>
            <p:nvPr/>
          </p:nvSpPr>
          <p:spPr>
            <a:xfrm>
              <a:off x="4027624" y="1985367"/>
              <a:ext cx="5847297" cy="740603"/>
            </a:xfrm>
            <a:prstGeom prst="rect">
              <a:avLst/>
            </a:prstGeom>
            <a:solidFill>
              <a:srgbClr val="9E9C3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9" name="Trapezoid 8"/>
            <p:cNvSpPr/>
            <p:nvPr/>
          </p:nvSpPr>
          <p:spPr>
            <a:xfrm>
              <a:off x="2924910" y="1980723"/>
              <a:ext cx="1707376" cy="746957"/>
            </a:xfrm>
            <a:prstGeom prst="trapezoid">
              <a:avLst>
                <a:gd name="adj" fmla="val 49630"/>
              </a:avLst>
            </a:prstGeom>
            <a:solidFill>
              <a:srgbClr val="9E9C34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462462" y="1985367"/>
              <a:ext cx="52775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FFFFFF"/>
                  </a:solidFill>
                  <a:latin typeface="Comic Sans MS"/>
                  <a:cs typeface="Comic Sans MS"/>
                </a:rPr>
                <a:t>Non-Communicable Disease, Disability, Social Problems, Low Productivity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-47185" y="6599473"/>
            <a:ext cx="12139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i="1" dirty="0">
                <a:solidFill>
                  <a:schemeClr val="bg1"/>
                </a:solidFill>
                <a:latin typeface="Comic Sans MS"/>
                <a:cs typeface="Comic Sans MS"/>
              </a:rPr>
              <a:t>Developed from Felitti et al. 1998, </a:t>
            </a:r>
            <a:r>
              <a:rPr lang="pl-PL" sz="700" dirty="0" err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Baumeister</a:t>
            </a:r>
            <a:r>
              <a:rPr lang="pl-PL" sz="7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et al., Mol Psychiatry. 2016 May; 21(5): 642–649.; Perry, </a:t>
            </a:r>
            <a:r>
              <a:rPr lang="pl-PL" sz="700" dirty="0" err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Society</a:t>
            </a:r>
            <a:r>
              <a:rPr lang="pl-PL" sz="7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For </a:t>
            </a:r>
            <a:r>
              <a:rPr lang="pl-PL" sz="700" dirty="0" err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Neuroscience</a:t>
            </a:r>
            <a:r>
              <a:rPr lang="pl-PL" sz="7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pl-PL" sz="700" dirty="0" err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Proceedings</a:t>
            </a:r>
            <a:r>
              <a:rPr lang="pl-PL" sz="7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from Annual Meeting, New Orleans, 1997, </a:t>
            </a:r>
            <a:r>
              <a:rPr lang="pl-PL" sz="700" dirty="0" err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Puteman</a:t>
            </a:r>
            <a:r>
              <a:rPr lang="pl-PL" sz="7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et al., </a:t>
            </a:r>
            <a:r>
              <a:rPr lang="ro-RO" sz="7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vol. 113 </a:t>
            </a:r>
            <a:r>
              <a:rPr lang="ro-RO" sz="700" dirty="0" err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no</a:t>
            </a:r>
            <a:r>
              <a:rPr lang="ro-RO" sz="7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. 42, E6335–E6342, doi: 10.1073/pnas.1525602113</a:t>
            </a:r>
            <a:endParaRPr lang="en-US" sz="7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700" i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49" y="6657945"/>
            <a:ext cx="6400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Comic Sans MS"/>
                <a:cs typeface="Comic Sans MS"/>
              </a:rPr>
              <a:t>Bellis 2016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4F296A-D4EE-4D90-2F96-0F2CEC69320C}"/>
              </a:ext>
            </a:extLst>
          </p:cNvPr>
          <p:cNvSpPr txBox="1"/>
          <p:nvPr/>
        </p:nvSpPr>
        <p:spPr>
          <a:xfrm>
            <a:off x="4175155" y="5894591"/>
            <a:ext cx="2577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Pre-birth Stressors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1B5DA4-4E37-2AE2-A0F0-9988992225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78" y="4806751"/>
            <a:ext cx="2091406" cy="1301902"/>
          </a:xfrm>
          <a:prstGeom prst="rect">
            <a:avLst/>
          </a:prstGeom>
          <a:ln w="38100"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F5BB71-D7D6-3749-ED7E-2114B0C7F5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4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4011" y="736221"/>
            <a:ext cx="2091407" cy="13733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C90444-B266-E2E1-A8E5-205B2D1832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alphaModFix amt="83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000"/>
                    </a14:imgEffect>
                    <a14:imgEffect>
                      <a14:brightnessContrast bright="-4000"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38"/>
          <a:stretch/>
        </p:blipFill>
        <p:spPr>
          <a:xfrm>
            <a:off x="833210" y="1766487"/>
            <a:ext cx="2226781" cy="2878739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85178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AE2B4B42-B13C-A742-B1E1-FBA7B58E5173}"/>
              </a:ext>
            </a:extLst>
          </p:cNvPr>
          <p:cNvSpPr/>
          <p:nvPr/>
        </p:nvSpPr>
        <p:spPr>
          <a:xfrm>
            <a:off x="4415720" y="1808504"/>
            <a:ext cx="1328655" cy="199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8149" y="1864"/>
            <a:ext cx="12210149" cy="673611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How many people have suffered ACEs? – General Population Surveys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6631720"/>
            <a:ext cx="12173853" cy="25391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i="1" dirty="0">
                <a:solidFill>
                  <a:schemeClr val="bg1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Bull World Health Organ 2014;92:641–655B; Bellis et al, 2014, 2016, 2018; Merrick et al, 2018</a:t>
            </a:r>
          </a:p>
        </p:txBody>
      </p:sp>
      <p:pic>
        <p:nvPicPr>
          <p:cNvPr id="22" name="Picture 21" descr="10000000000001EF000000F7C96EDEB0.jpg"/>
          <p:cNvPicPr>
            <a:picLocks noChangeAspect="1"/>
          </p:cNvPicPr>
          <p:nvPr/>
        </p:nvPicPr>
        <p:blipFill>
          <a:blip r:embed="rId3" cstate="email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5122" y="5914442"/>
            <a:ext cx="1282588" cy="639998"/>
          </a:xfrm>
          <a:prstGeom prst="rect">
            <a:avLst/>
          </a:prstGeom>
        </p:spPr>
      </p:pic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980038"/>
              </p:ext>
            </p:extLst>
          </p:nvPr>
        </p:nvGraphicFramePr>
        <p:xfrm>
          <a:off x="3398783" y="825270"/>
          <a:ext cx="1010195" cy="5668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5">
                  <a:extLst>
                    <a:ext uri="{9D8B030D-6E8A-4147-A177-3AD203B41FA5}">
                      <a16:colId xmlns:a16="http://schemas.microsoft.com/office/drawing/2014/main" val="1417325560"/>
                    </a:ext>
                  </a:extLst>
                </a:gridCol>
              </a:tblGrid>
              <a:tr h="504361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England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394044"/>
                  </a:ext>
                </a:extLst>
              </a:tr>
              <a:tr h="516437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15%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246597"/>
                  </a:ext>
                </a:extLst>
              </a:tr>
              <a:tr h="516437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6%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129508"/>
                  </a:ext>
                </a:extLst>
              </a:tr>
              <a:tr h="516437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18%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83247"/>
                  </a:ext>
                </a:extLst>
              </a:tr>
              <a:tr h="516437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24%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438741"/>
                  </a:ext>
                </a:extLst>
              </a:tr>
              <a:tr h="516437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12%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609893"/>
                  </a:ext>
                </a:extLst>
              </a:tr>
              <a:tr h="516437">
                <a:tc>
                  <a:txBody>
                    <a:bodyPr/>
                    <a:lstStyle/>
                    <a:p>
                      <a:endParaRPr lang="en-GB" i="1" dirty="0">
                        <a:latin typeface="Comic Sans MS" panose="030F0902030302020204" pitchFamily="66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855920"/>
                  </a:ext>
                </a:extLst>
              </a:tr>
              <a:tr h="516437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12%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345192"/>
                  </a:ext>
                </a:extLst>
              </a:tr>
              <a:tr h="516437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10%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654247"/>
                  </a:ext>
                </a:extLst>
              </a:tr>
              <a:tr h="516437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4%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133764"/>
                  </a:ext>
                </a:extLst>
              </a:tr>
              <a:tr h="516437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4%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047359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584623"/>
              </p:ext>
            </p:extLst>
          </p:nvPr>
        </p:nvGraphicFramePr>
        <p:xfrm>
          <a:off x="18702" y="825266"/>
          <a:ext cx="2168434" cy="5650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8434">
                  <a:extLst>
                    <a:ext uri="{9D8B030D-6E8A-4147-A177-3AD203B41FA5}">
                      <a16:colId xmlns:a16="http://schemas.microsoft.com/office/drawing/2014/main" val="1417325560"/>
                    </a:ext>
                  </a:extLst>
                </a:gridCol>
              </a:tblGrid>
              <a:tr h="508448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ACEs</a:t>
                      </a:r>
                      <a:r>
                        <a:rPr lang="en-GB" baseline="0" dirty="0">
                          <a:latin typeface="Comic Sans MS" panose="030F0902030302020204" pitchFamily="66" charset="0"/>
                        </a:rPr>
                        <a:t> measured</a:t>
                      </a:r>
                      <a:endParaRPr lang="en-GB" dirty="0">
                        <a:latin typeface="Comic Sans MS" panose="030F09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7394044"/>
                  </a:ext>
                </a:extLst>
              </a:tr>
              <a:tr h="50844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omic Sans MS" panose="030F0902030302020204" pitchFamily="66" charset="0"/>
                        </a:rPr>
                        <a:t>Physical abuse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2246597"/>
                  </a:ext>
                </a:extLst>
              </a:tr>
              <a:tr h="50844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omic Sans MS" panose="030F0902030302020204" pitchFamily="66" charset="0"/>
                        </a:rPr>
                        <a:t>Sexual abuse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3129508"/>
                  </a:ext>
                </a:extLst>
              </a:tr>
              <a:tr h="565753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omic Sans MS" panose="030F0902030302020204" pitchFamily="66" charset="0"/>
                        </a:rPr>
                        <a:t>Emotional abuse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983247"/>
                  </a:ext>
                </a:extLst>
              </a:tr>
              <a:tr h="50844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omic Sans MS" panose="030F0902030302020204" pitchFamily="66" charset="0"/>
                        </a:rPr>
                        <a:t>Parental separation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9438741"/>
                  </a:ext>
                </a:extLst>
              </a:tr>
              <a:tr h="50844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omic Sans MS" panose="030F0902030302020204" pitchFamily="66" charset="0"/>
                        </a:rPr>
                        <a:t>Domestic violence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9609893"/>
                  </a:ext>
                </a:extLst>
              </a:tr>
              <a:tr h="508448"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Comic Sans MS" panose="030F0902030302020204" pitchFamily="66" charset="0"/>
                        </a:rPr>
                        <a:t>Household member: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855920"/>
                  </a:ext>
                </a:extLst>
              </a:tr>
              <a:tr h="50844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omic Sans MS" panose="030F0902030302020204" pitchFamily="66" charset="0"/>
                        </a:rPr>
                        <a:t>Mental</a:t>
                      </a:r>
                      <a:r>
                        <a:rPr lang="en-GB" sz="1600" baseline="0" dirty="0">
                          <a:latin typeface="Comic Sans MS" panose="030F0902030302020204" pitchFamily="66" charset="0"/>
                        </a:rPr>
                        <a:t> illness</a:t>
                      </a:r>
                      <a:endParaRPr lang="en-GB" sz="1600" dirty="0">
                        <a:latin typeface="Comic Sans MS" panose="030F09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1345192"/>
                  </a:ext>
                </a:extLst>
              </a:tr>
              <a:tr h="50844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omic Sans MS" panose="030F0902030302020204" pitchFamily="66" charset="0"/>
                        </a:rPr>
                        <a:t>Alcohol problem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2654247"/>
                  </a:ext>
                </a:extLst>
              </a:tr>
              <a:tr h="50844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omic Sans MS" panose="030F0902030302020204" pitchFamily="66" charset="0"/>
                        </a:rPr>
                        <a:t>Drug user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2133764"/>
                  </a:ext>
                </a:extLst>
              </a:tr>
              <a:tr h="50844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omic Sans MS" panose="030F0902030302020204" pitchFamily="66" charset="0"/>
                        </a:rPr>
                        <a:t>Incarcerated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3047359"/>
                  </a:ext>
                </a:extLst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221668"/>
              </p:ext>
            </p:extLst>
          </p:nvPr>
        </p:nvGraphicFramePr>
        <p:xfrm>
          <a:off x="2308983" y="825270"/>
          <a:ext cx="1024982" cy="5668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982">
                  <a:extLst>
                    <a:ext uri="{9D8B030D-6E8A-4147-A177-3AD203B41FA5}">
                      <a16:colId xmlns:a16="http://schemas.microsoft.com/office/drawing/2014/main" val="1417325560"/>
                    </a:ext>
                  </a:extLst>
                </a:gridCol>
              </a:tblGrid>
              <a:tr h="498466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Euro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7394044"/>
                  </a:ext>
                </a:extLst>
              </a:tr>
              <a:tr h="516136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2246597"/>
                  </a:ext>
                </a:extLst>
              </a:tr>
              <a:tr h="516136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3129508"/>
                  </a:ext>
                </a:extLst>
              </a:tr>
              <a:tr h="516136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983247"/>
                  </a:ext>
                </a:extLst>
              </a:tr>
              <a:tr h="516136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9438741"/>
                  </a:ext>
                </a:extLst>
              </a:tr>
              <a:tr h="516136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9609893"/>
                  </a:ext>
                </a:extLst>
              </a:tr>
              <a:tr h="525044">
                <a:tc>
                  <a:txBody>
                    <a:bodyPr/>
                    <a:lstStyle/>
                    <a:p>
                      <a:endParaRPr lang="en-GB" i="1" dirty="0">
                        <a:latin typeface="Comic Sans MS" panose="030F0902030302020204" pitchFamily="66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855920"/>
                  </a:ext>
                </a:extLst>
              </a:tr>
              <a:tr h="516136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1345192"/>
                  </a:ext>
                </a:extLst>
              </a:tr>
              <a:tr h="516136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2654247"/>
                  </a:ext>
                </a:extLst>
              </a:tr>
              <a:tr h="516136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2133764"/>
                  </a:ext>
                </a:extLst>
              </a:tr>
              <a:tr h="516136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3047359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463359"/>
              </p:ext>
            </p:extLst>
          </p:nvPr>
        </p:nvGraphicFramePr>
        <p:xfrm>
          <a:off x="4484149" y="825270"/>
          <a:ext cx="873908" cy="5668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908">
                  <a:extLst>
                    <a:ext uri="{9D8B030D-6E8A-4147-A177-3AD203B41FA5}">
                      <a16:colId xmlns:a16="http://schemas.microsoft.com/office/drawing/2014/main" val="1417325560"/>
                    </a:ext>
                  </a:extLst>
                </a:gridCol>
              </a:tblGrid>
              <a:tr h="515339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Wales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394044"/>
                  </a:ext>
                </a:extLst>
              </a:tr>
              <a:tr h="515339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16%</a:t>
                      </a:r>
                    </a:p>
                  </a:txBody>
                  <a:tcPr anchor="ctr">
                    <a:solidFill>
                      <a:srgbClr val="FBBD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246597"/>
                  </a:ext>
                </a:extLst>
              </a:tr>
              <a:tr h="515339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7%</a:t>
                      </a:r>
                    </a:p>
                  </a:txBody>
                  <a:tcPr anchor="ctr">
                    <a:solidFill>
                      <a:srgbClr val="FE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129508"/>
                  </a:ext>
                </a:extLst>
              </a:tr>
              <a:tr h="515339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17%</a:t>
                      </a:r>
                    </a:p>
                  </a:txBody>
                  <a:tcPr anchor="ctr">
                    <a:solidFill>
                      <a:srgbClr val="FBBD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83247"/>
                  </a:ext>
                </a:extLst>
              </a:tr>
              <a:tr h="515339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25%</a:t>
                      </a:r>
                    </a:p>
                  </a:txBody>
                  <a:tcPr anchor="ctr">
                    <a:solidFill>
                      <a:srgbClr val="FE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438741"/>
                  </a:ext>
                </a:extLst>
              </a:tr>
              <a:tr h="515339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17%</a:t>
                      </a:r>
                    </a:p>
                  </a:txBody>
                  <a:tcPr anchor="ctr">
                    <a:solidFill>
                      <a:srgbClr val="FBBD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609893"/>
                  </a:ext>
                </a:extLst>
              </a:tr>
              <a:tr h="515339">
                <a:tc>
                  <a:txBody>
                    <a:bodyPr/>
                    <a:lstStyle/>
                    <a:p>
                      <a:endParaRPr lang="en-GB" i="1" dirty="0">
                        <a:latin typeface="Comic Sans MS" panose="030F0902030302020204" pitchFamily="66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855920"/>
                  </a:ext>
                </a:extLst>
              </a:tr>
              <a:tr h="515339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18%</a:t>
                      </a:r>
                    </a:p>
                  </a:txBody>
                  <a:tcPr anchor="ctr">
                    <a:solidFill>
                      <a:srgbClr val="FBBD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345192"/>
                  </a:ext>
                </a:extLst>
              </a:tr>
              <a:tr h="515339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13%</a:t>
                      </a:r>
                    </a:p>
                  </a:txBody>
                  <a:tcPr anchor="ctr">
                    <a:solidFill>
                      <a:srgbClr val="FE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654247"/>
                  </a:ext>
                </a:extLst>
              </a:tr>
              <a:tr h="515339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6%</a:t>
                      </a:r>
                    </a:p>
                  </a:txBody>
                  <a:tcPr anchor="ctr">
                    <a:solidFill>
                      <a:srgbClr val="FBBD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133764"/>
                  </a:ext>
                </a:extLst>
              </a:tr>
              <a:tr h="515339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4%</a:t>
                      </a:r>
                    </a:p>
                  </a:txBody>
                  <a:tcPr anchor="ctr">
                    <a:solidFill>
                      <a:srgbClr val="FE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047359"/>
                  </a:ext>
                </a:extLst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363279"/>
              </p:ext>
            </p:extLst>
          </p:nvPr>
        </p:nvGraphicFramePr>
        <p:xfrm>
          <a:off x="5439013" y="825270"/>
          <a:ext cx="756039" cy="5650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39">
                  <a:extLst>
                    <a:ext uri="{9D8B030D-6E8A-4147-A177-3AD203B41FA5}">
                      <a16:colId xmlns:a16="http://schemas.microsoft.com/office/drawing/2014/main" val="1417325560"/>
                    </a:ext>
                  </a:extLst>
                </a:gridCol>
              </a:tblGrid>
              <a:tr h="531718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USA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394044"/>
                  </a:ext>
                </a:extLst>
              </a:tr>
              <a:tr h="511851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18%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246597"/>
                  </a:ext>
                </a:extLst>
              </a:tr>
              <a:tr h="511851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12%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129508"/>
                  </a:ext>
                </a:extLst>
              </a:tr>
              <a:tr h="511851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34%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83247"/>
                  </a:ext>
                </a:extLst>
              </a:tr>
              <a:tr h="511851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28%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438741"/>
                  </a:ext>
                </a:extLst>
              </a:tr>
              <a:tr h="511851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18%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609893"/>
                  </a:ext>
                </a:extLst>
              </a:tr>
              <a:tr h="511851">
                <a:tc>
                  <a:txBody>
                    <a:bodyPr/>
                    <a:lstStyle/>
                    <a:p>
                      <a:endParaRPr lang="en-GB" i="1" dirty="0">
                        <a:latin typeface="Comic Sans MS" panose="030F0902030302020204" pitchFamily="66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855920"/>
                  </a:ext>
                </a:extLst>
              </a:tr>
              <a:tr h="511851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17%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345192"/>
                  </a:ext>
                </a:extLst>
              </a:tr>
              <a:tr h="1023705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28%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654247"/>
                  </a:ext>
                </a:extLst>
              </a:tr>
              <a:tr h="511851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902030302020204" pitchFamily="66" charset="0"/>
                        </a:rPr>
                        <a:t>8%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047359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738B94B0-C9C4-1900-64FF-E507DEAC6C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8763" y="2391089"/>
            <a:ext cx="5083101" cy="4258175"/>
          </a:xfrm>
          <a:prstGeom prst="rect">
            <a:avLst/>
          </a:prstGeom>
        </p:spPr>
      </p:pic>
      <p:pic>
        <p:nvPicPr>
          <p:cNvPr id="17" name="Picture 16" descr="10000000000001EF000000F7C96EDEB0.jpg">
            <a:extLst>
              <a:ext uri="{FF2B5EF4-FFF2-40B4-BE49-F238E27FC236}">
                <a16:creationId xmlns:a16="http://schemas.microsoft.com/office/drawing/2014/main" id="{A21BC860-8DA7-6FA3-6070-1B0E5E477F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47" y="6004548"/>
            <a:ext cx="1282588" cy="63999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BE40C4C-FF36-A0F3-87C8-36DF5E2AC09B}"/>
              </a:ext>
            </a:extLst>
          </p:cNvPr>
          <p:cNvGrpSpPr/>
          <p:nvPr/>
        </p:nvGrpSpPr>
        <p:grpSpPr>
          <a:xfrm>
            <a:off x="7832768" y="3599578"/>
            <a:ext cx="798476" cy="883487"/>
            <a:chOff x="4767818" y="3815098"/>
            <a:chExt cx="798476" cy="88348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ADCF7A5-285B-392F-EEB0-529D8CED8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7818" y="3815098"/>
              <a:ext cx="798476" cy="88348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DE766CC-7164-1231-F85B-B411B4DFF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8908" y="4336187"/>
              <a:ext cx="209460" cy="222468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AC2435D-530B-7702-E7CC-C9EFB242F748}"/>
              </a:ext>
            </a:extLst>
          </p:cNvPr>
          <p:cNvGrpSpPr/>
          <p:nvPr/>
        </p:nvGrpSpPr>
        <p:grpSpPr>
          <a:xfrm>
            <a:off x="8201694" y="733533"/>
            <a:ext cx="3922870" cy="5110599"/>
            <a:chOff x="5194448" y="913494"/>
            <a:chExt cx="3922870" cy="511059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A470269-94DC-7048-4F75-41B01C7521BD}"/>
                </a:ext>
              </a:extLst>
            </p:cNvPr>
            <p:cNvSpPr/>
            <p:nvPr/>
          </p:nvSpPr>
          <p:spPr>
            <a:xfrm>
              <a:off x="7107227" y="913494"/>
              <a:ext cx="1626090" cy="1584937"/>
            </a:xfrm>
            <a:prstGeom prst="ellipse">
              <a:avLst/>
            </a:prstGeom>
            <a:solidFill>
              <a:schemeClr val="accent1">
                <a:lumMod val="75000"/>
                <a:alpha val="74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/>
              <a:r>
                <a:rPr lang="en-GB" sz="1600" b="1" dirty="0">
                  <a:solidFill>
                    <a:schemeClr val="bg1"/>
                  </a:solidFill>
                  <a:latin typeface="Comic Sans MS" panose="030F0902030302020204" pitchFamily="66" charset="0"/>
                  <a:ea typeface="Comic Sans MS" charset="0"/>
                  <a:cs typeface="Comic Sans MS" charset="0"/>
                </a:rPr>
                <a:t>Physical abuse </a:t>
              </a:r>
            </a:p>
            <a:p>
              <a:pPr marL="72000" algn="ctr"/>
              <a:r>
                <a:rPr lang="en-GB" sz="2800" b="1" dirty="0">
                  <a:solidFill>
                    <a:schemeClr val="bg1"/>
                  </a:solidFill>
                  <a:latin typeface="Comic Sans MS" panose="030F0902030302020204" pitchFamily="66" charset="0"/>
                  <a:ea typeface="Comic Sans MS" charset="0"/>
                  <a:cs typeface="Comic Sans MS" charset="0"/>
                </a:rPr>
                <a:t>18%</a:t>
              </a:r>
              <a:r>
                <a:rPr lang="en-GB" sz="2000" b="1" dirty="0">
                  <a:solidFill>
                    <a:schemeClr val="bg1"/>
                  </a:solidFill>
                  <a:latin typeface="Comic Sans MS" panose="030F0902030302020204" pitchFamily="66" charset="0"/>
                  <a:ea typeface="Comic Sans MS" charset="0"/>
                  <a:cs typeface="Comic Sans MS" charset="0"/>
                </a:rPr>
                <a:t> </a:t>
              </a:r>
            </a:p>
            <a:p>
              <a:pPr marL="72000" algn="ctr"/>
              <a:r>
                <a:rPr lang="en-GB" sz="1600" b="1" dirty="0">
                  <a:solidFill>
                    <a:schemeClr val="bg1"/>
                  </a:solidFill>
                  <a:latin typeface="Comic Sans MS" panose="030F0902030302020204" pitchFamily="66" charset="0"/>
                  <a:ea typeface="Comic Sans MS" charset="0"/>
                  <a:cs typeface="Comic Sans MS" charset="0"/>
                </a:rPr>
                <a:t>average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2541B0C-B0BE-8836-BE63-6419A3E75473}"/>
                </a:ext>
              </a:extLst>
            </p:cNvPr>
            <p:cNvGrpSpPr/>
            <p:nvPr/>
          </p:nvGrpSpPr>
          <p:grpSpPr>
            <a:xfrm>
              <a:off x="5194448" y="3401367"/>
              <a:ext cx="3922870" cy="2622726"/>
              <a:chOff x="8642384" y="3127573"/>
              <a:chExt cx="3922870" cy="2622726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14F23D-C23B-ECCE-BEAF-62D3EE3335A2}"/>
                  </a:ext>
                </a:extLst>
              </p:cNvPr>
              <p:cNvSpPr txBox="1"/>
              <p:nvPr/>
            </p:nvSpPr>
            <p:spPr>
              <a:xfrm>
                <a:off x="9176646" y="5299835"/>
                <a:ext cx="118380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>
                    <a:latin typeface="Comic Sans MS" panose="030F0902030302020204" pitchFamily="66" charset="0"/>
                    <a:ea typeface="Comic Sans MS" charset="0"/>
                    <a:cs typeface="Comic Sans MS" charset="0"/>
                  </a:rPr>
                  <a:t>Albania</a:t>
                </a:r>
                <a:endParaRPr lang="en-GB" sz="1050" b="1" dirty="0">
                  <a:latin typeface="Comic Sans MS" panose="030F0902030302020204" pitchFamily="66" charset="0"/>
                  <a:ea typeface="Comic Sans MS" charset="0"/>
                  <a:cs typeface="Comic Sans MS" charset="0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F5F50E9-A4B4-2BB2-893F-96520479A524}"/>
                  </a:ext>
                </a:extLst>
              </p:cNvPr>
              <p:cNvSpPr txBox="1"/>
              <p:nvPr/>
            </p:nvSpPr>
            <p:spPr>
              <a:xfrm>
                <a:off x="10642090" y="5202413"/>
                <a:ext cx="192316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>
                    <a:latin typeface="Comic Sans MS" panose="030F0902030302020204" pitchFamily="66" charset="0"/>
                    <a:ea typeface="Comic Sans MS" charset="0"/>
                    <a:cs typeface="Comic Sans MS" charset="0"/>
                  </a:rPr>
                  <a:t>North Macedonia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6A9B52F-93EE-5CAD-A00B-7A14020D8A03}"/>
                  </a:ext>
                </a:extLst>
              </p:cNvPr>
              <p:cNvSpPr/>
              <p:nvPr/>
            </p:nvSpPr>
            <p:spPr>
              <a:xfrm>
                <a:off x="10315136" y="5150399"/>
                <a:ext cx="47801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b="1" dirty="0">
                    <a:latin typeface="Comic Sans MS" panose="030F0902030302020204" pitchFamily="66" charset="0"/>
                    <a:ea typeface="Comic Sans MS" charset="0"/>
                    <a:cs typeface="Comic Sans MS" charset="0"/>
                  </a:rPr>
                  <a:t>7%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86B333B-A70F-D437-70F9-1400473675C5}"/>
                  </a:ext>
                </a:extLst>
              </p:cNvPr>
              <p:cNvSpPr/>
              <p:nvPr/>
            </p:nvSpPr>
            <p:spPr>
              <a:xfrm>
                <a:off x="9964814" y="5274647"/>
                <a:ext cx="52129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400" b="1" dirty="0">
                    <a:latin typeface="Comic Sans MS" panose="030F0902030302020204" pitchFamily="66" charset="0"/>
                    <a:ea typeface="Comic Sans MS" charset="0"/>
                    <a:cs typeface="Comic Sans MS" charset="0"/>
                  </a:rPr>
                  <a:t>41%</a:t>
                </a: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59A78ACB-7C11-9D08-261F-F0BA20D29629}"/>
                  </a:ext>
                </a:extLst>
              </p:cNvPr>
              <p:cNvGrpSpPr/>
              <p:nvPr/>
            </p:nvGrpSpPr>
            <p:grpSpPr>
              <a:xfrm>
                <a:off x="8642384" y="3127573"/>
                <a:ext cx="3818377" cy="2622726"/>
                <a:chOff x="8642384" y="3127573"/>
                <a:chExt cx="3818377" cy="2622726"/>
              </a:xfrm>
            </p:grpSpPr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17E3ADCD-E145-4359-8543-EE30D27E33BB}"/>
                    </a:ext>
                  </a:extLst>
                </p:cNvPr>
                <p:cNvSpPr txBox="1"/>
                <p:nvPr/>
              </p:nvSpPr>
              <p:spPr>
                <a:xfrm>
                  <a:off x="9713811" y="4613107"/>
                  <a:ext cx="136812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Romania</a:t>
                  </a:r>
                  <a:endParaRPr lang="en-GB" sz="1050" b="1" dirty="0">
                    <a:latin typeface="Comic Sans MS" panose="030F0902030302020204" pitchFamily="66" charset="0"/>
                    <a:ea typeface="Comic Sans MS" charset="0"/>
                    <a:cs typeface="Comic Sans MS" charset="0"/>
                  </a:endParaRP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F997C285-BEFE-6EE0-2FAA-F490C0418C22}"/>
                    </a:ext>
                  </a:extLst>
                </p:cNvPr>
                <p:cNvSpPr txBox="1"/>
                <p:nvPr/>
              </p:nvSpPr>
              <p:spPr>
                <a:xfrm>
                  <a:off x="10583558" y="5469889"/>
                  <a:ext cx="91445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Turkey</a:t>
                  </a:r>
                  <a:endParaRPr lang="en-GB" sz="1050" b="1" dirty="0">
                    <a:latin typeface="Comic Sans MS" panose="030F0902030302020204" pitchFamily="66" charset="0"/>
                    <a:ea typeface="Comic Sans MS" charset="0"/>
                    <a:cs typeface="Comic Sans MS" charset="0"/>
                  </a:endParaRP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E259B65-73CC-F6FE-DC05-F5DF6CF0D58F}"/>
                    </a:ext>
                  </a:extLst>
                </p:cNvPr>
                <p:cNvSpPr txBox="1"/>
                <p:nvPr/>
              </p:nvSpPr>
              <p:spPr>
                <a:xfrm>
                  <a:off x="10919040" y="3127573"/>
                  <a:ext cx="154172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GB" sz="10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Russian Federation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9283D287-8CBA-A57B-A779-1FE18C19F04C}"/>
                    </a:ext>
                  </a:extLst>
                </p:cNvPr>
                <p:cNvSpPr txBox="1"/>
                <p:nvPr/>
              </p:nvSpPr>
              <p:spPr>
                <a:xfrm>
                  <a:off x="8642384" y="5074630"/>
                  <a:ext cx="1350385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10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Montenegro</a:t>
                  </a:r>
                  <a:r>
                    <a:rPr lang="en-GB" sz="105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     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ACE19A41-399E-AB31-31BF-0F8857AC45B9}"/>
                    </a:ext>
                  </a:extLst>
                </p:cNvPr>
                <p:cNvSpPr txBox="1"/>
                <p:nvPr/>
              </p:nvSpPr>
              <p:spPr>
                <a:xfrm>
                  <a:off x="9255554" y="4896660"/>
                  <a:ext cx="88919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Serbia</a:t>
                  </a:r>
                  <a:endParaRPr lang="en-GB" sz="1050" b="1" dirty="0">
                    <a:latin typeface="Comic Sans MS" panose="030F0902030302020204" pitchFamily="66" charset="0"/>
                    <a:ea typeface="Comic Sans MS" charset="0"/>
                    <a:cs typeface="Comic Sans MS" charset="0"/>
                  </a:endParaRP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51B54C64-1992-9751-3FB0-5A0808C222CA}"/>
                    </a:ext>
                  </a:extLst>
                </p:cNvPr>
                <p:cNvSpPr txBox="1"/>
                <p:nvPr/>
              </p:nvSpPr>
              <p:spPr>
                <a:xfrm>
                  <a:off x="10153740" y="4196618"/>
                  <a:ext cx="136812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Ukraine</a:t>
                  </a:r>
                  <a:endParaRPr lang="en-GB" sz="1050" b="1" dirty="0">
                    <a:latin typeface="Comic Sans MS" panose="030F0902030302020204" pitchFamily="66" charset="0"/>
                    <a:ea typeface="Comic Sans MS" charset="0"/>
                    <a:cs typeface="Comic Sans MS" charset="0"/>
                  </a:endParaRP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215DF3C-87E4-B041-4613-5CEA9DDA2C43}"/>
                    </a:ext>
                  </a:extLst>
                </p:cNvPr>
                <p:cNvSpPr txBox="1"/>
                <p:nvPr/>
              </p:nvSpPr>
              <p:spPr>
                <a:xfrm>
                  <a:off x="9447619" y="4068513"/>
                  <a:ext cx="136812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15%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A9AB0CA4-7461-D929-3C86-F763AEF17C26}"/>
                    </a:ext>
                  </a:extLst>
                </p:cNvPr>
                <p:cNvSpPr txBox="1"/>
                <p:nvPr/>
              </p:nvSpPr>
              <p:spPr>
                <a:xfrm>
                  <a:off x="9262610" y="4269060"/>
                  <a:ext cx="125787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19%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61A69800-4D17-4F0B-C632-21EB93DA8D6D}"/>
                    </a:ext>
                  </a:extLst>
                </p:cNvPr>
                <p:cNvSpPr txBox="1"/>
                <p:nvPr/>
              </p:nvSpPr>
              <p:spPr>
                <a:xfrm>
                  <a:off x="10920732" y="4560366"/>
                  <a:ext cx="79733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Moldova</a:t>
                  </a:r>
                  <a:endParaRPr lang="en-GB" sz="1050" b="1" dirty="0">
                    <a:latin typeface="Comic Sans MS" panose="030F0902030302020204" pitchFamily="66" charset="0"/>
                    <a:ea typeface="Comic Sans MS" charset="0"/>
                    <a:cs typeface="Comic Sans MS" charset="0"/>
                  </a:endParaRPr>
                </a:p>
              </p:txBody>
            </p: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3F6911AF-AB25-EFF8-A96D-1B51393EF657}"/>
                    </a:ext>
                  </a:extLst>
                </p:cNvPr>
                <p:cNvGrpSpPr/>
                <p:nvPr/>
              </p:nvGrpSpPr>
              <p:grpSpPr>
                <a:xfrm>
                  <a:off x="9816159" y="3560935"/>
                  <a:ext cx="1040171" cy="307777"/>
                  <a:chOff x="9816159" y="3560935"/>
                  <a:chExt cx="1040171" cy="307777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2E97BA7B-D019-C0EF-0089-DFC2BE46A7F3}"/>
                      </a:ext>
                    </a:extLst>
                  </p:cNvPr>
                  <p:cNvSpPr txBox="1"/>
                  <p:nvPr/>
                </p:nvSpPr>
                <p:spPr>
                  <a:xfrm>
                    <a:off x="10151793" y="3560935"/>
                    <a:ext cx="704537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b="1" dirty="0">
                        <a:latin typeface="Comic Sans MS" panose="030F0902030302020204" pitchFamily="66" charset="0"/>
                        <a:ea typeface="Comic Sans MS" charset="0"/>
                        <a:cs typeface="Comic Sans MS" charset="0"/>
                      </a:rPr>
                      <a:t>16%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B6623821-66CB-0010-54D9-5A826D14B264}"/>
                      </a:ext>
                    </a:extLst>
                  </p:cNvPr>
                  <p:cNvSpPr txBox="1"/>
                  <p:nvPr/>
                </p:nvSpPr>
                <p:spPr>
                  <a:xfrm>
                    <a:off x="9816159" y="3589178"/>
                    <a:ext cx="818605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000" b="1" dirty="0">
                        <a:latin typeface="Comic Sans MS" panose="030F0902030302020204" pitchFamily="66" charset="0"/>
                      </a:rPr>
                      <a:t>Latvia</a:t>
                    </a:r>
                  </a:p>
                </p:txBody>
              </p: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4F51C862-2AF1-F0AF-AB1A-C21225258BA1}"/>
                    </a:ext>
                  </a:extLst>
                </p:cNvPr>
                <p:cNvGrpSpPr/>
                <p:nvPr/>
              </p:nvGrpSpPr>
              <p:grpSpPr>
                <a:xfrm>
                  <a:off x="10429148" y="3781871"/>
                  <a:ext cx="999834" cy="489586"/>
                  <a:chOff x="10429148" y="3781871"/>
                  <a:chExt cx="999834" cy="489586"/>
                </a:xfrm>
              </p:grpSpPr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421834FC-8A23-6AC5-B336-2B9144CAD9F5}"/>
                      </a:ext>
                    </a:extLst>
                  </p:cNvPr>
                  <p:cNvSpPr txBox="1"/>
                  <p:nvPr/>
                </p:nvSpPr>
                <p:spPr>
                  <a:xfrm>
                    <a:off x="10429148" y="3963680"/>
                    <a:ext cx="999834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b="1" dirty="0">
                        <a:latin typeface="Comic Sans MS" panose="030F0902030302020204" pitchFamily="66" charset="0"/>
                        <a:ea typeface="Comic Sans MS" charset="0"/>
                        <a:cs typeface="Comic Sans MS" charset="0"/>
                      </a:rPr>
                      <a:t>13%</a:t>
                    </a:r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CE195678-3854-77FD-4965-DEA49924DB72}"/>
                      </a:ext>
                    </a:extLst>
                  </p:cNvPr>
                  <p:cNvSpPr/>
                  <p:nvPr/>
                </p:nvSpPr>
                <p:spPr>
                  <a:xfrm>
                    <a:off x="10575117" y="3781871"/>
                    <a:ext cx="792205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000" b="1" dirty="0">
                        <a:latin typeface="Comic Sans MS" panose="030F0902030302020204" pitchFamily="66" charset="0"/>
                        <a:ea typeface="Comic Sans MS" charset="0"/>
                        <a:cs typeface="Comic Sans MS" charset="0"/>
                      </a:rPr>
                      <a:t>Lithuania </a:t>
                    </a:r>
                    <a:endParaRPr lang="en-GB" sz="1000" b="1" dirty="0">
                      <a:latin typeface="Comic Sans MS" panose="030F0902030302020204" pitchFamily="66" charset="0"/>
                    </a:endParaRPr>
                  </a:p>
                </p:txBody>
              </p:sp>
            </p:grp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584DC1B9-3FAB-3F36-2F37-9965A9C8517F}"/>
                    </a:ext>
                  </a:extLst>
                </p:cNvPr>
                <p:cNvSpPr/>
                <p:nvPr/>
              </p:nvSpPr>
              <p:spPr>
                <a:xfrm>
                  <a:off x="9753136" y="3935673"/>
                  <a:ext cx="569387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0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Poland</a:t>
                  </a:r>
                  <a:endParaRPr lang="en-GB" sz="1000" b="1" dirty="0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693335BC-CAE1-526D-4575-7DBA38FA794A}"/>
                    </a:ext>
                  </a:extLst>
                </p:cNvPr>
                <p:cNvSpPr/>
                <p:nvPr/>
              </p:nvSpPr>
              <p:spPr>
                <a:xfrm>
                  <a:off x="8850825" y="4286194"/>
                  <a:ext cx="920445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8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Czech Republic</a:t>
                  </a:r>
                  <a:endParaRPr lang="en-GB" sz="800" b="1" dirty="0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5E625FC-6DCD-1344-9F6F-B8FC3FF3DC23}"/>
                    </a:ext>
                  </a:extLst>
                </p:cNvPr>
                <p:cNvSpPr/>
                <p:nvPr/>
              </p:nvSpPr>
              <p:spPr>
                <a:xfrm>
                  <a:off x="9877225" y="5071908"/>
                  <a:ext cx="5501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GB" sz="14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20%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2AB7E494-0E05-4E6B-3589-40428EB731BD}"/>
                    </a:ext>
                  </a:extLst>
                </p:cNvPr>
                <p:cNvSpPr/>
                <p:nvPr/>
              </p:nvSpPr>
              <p:spPr>
                <a:xfrm>
                  <a:off x="9873076" y="4873552"/>
                  <a:ext cx="52129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14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18%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8E4B0F9A-5A60-DEF8-714B-6F82633F33DA}"/>
                    </a:ext>
                  </a:extLst>
                </p:cNvPr>
                <p:cNvSpPr/>
                <p:nvPr/>
              </p:nvSpPr>
              <p:spPr>
                <a:xfrm>
                  <a:off x="10269571" y="4728799"/>
                  <a:ext cx="5501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14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23%</a:t>
                  </a: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7D8C56AE-6002-5012-4C37-0361A246391B}"/>
                    </a:ext>
                  </a:extLst>
                </p:cNvPr>
                <p:cNvSpPr/>
                <p:nvPr/>
              </p:nvSpPr>
              <p:spPr>
                <a:xfrm>
                  <a:off x="10611973" y="4538364"/>
                  <a:ext cx="52129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14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18%</a:t>
                  </a:r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97960E8B-FA9B-EA41-3329-B223C5E96ED2}"/>
                    </a:ext>
                  </a:extLst>
                </p:cNvPr>
                <p:cNvSpPr/>
                <p:nvPr/>
              </p:nvSpPr>
              <p:spPr>
                <a:xfrm>
                  <a:off x="10927925" y="4332916"/>
                  <a:ext cx="49244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14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11%</a:t>
                  </a:r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22CE8C24-02E0-4B32-6B36-A14EE5CE7BBC}"/>
                    </a:ext>
                  </a:extLst>
                </p:cNvPr>
                <p:cNvSpPr/>
                <p:nvPr/>
              </p:nvSpPr>
              <p:spPr>
                <a:xfrm>
                  <a:off x="11429251" y="3355382"/>
                  <a:ext cx="52129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GB" sz="14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13%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B087F2A5-95C0-2D4D-C46D-4FC77106490C}"/>
                    </a:ext>
                  </a:extLst>
                </p:cNvPr>
                <p:cNvSpPr/>
                <p:nvPr/>
              </p:nvSpPr>
              <p:spPr>
                <a:xfrm>
                  <a:off x="11195301" y="5442522"/>
                  <a:ext cx="52129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1400" b="1" dirty="0">
                      <a:latin typeface="Comic Sans MS" panose="030F0902030302020204" pitchFamily="66" charset="0"/>
                      <a:ea typeface="Comic Sans MS" charset="0"/>
                      <a:cs typeface="Comic Sans MS" charset="0"/>
                    </a:rPr>
                    <a:t>15%</a:t>
                  </a:r>
                </a:p>
              </p:txBody>
            </p:sp>
          </p:grpSp>
        </p:grp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CCBBD6D7-8FFE-5BC0-44F1-A9CBE3B03432}"/>
              </a:ext>
            </a:extLst>
          </p:cNvPr>
          <p:cNvSpPr/>
          <p:nvPr/>
        </p:nvSpPr>
        <p:spPr>
          <a:xfrm>
            <a:off x="6652009" y="2210637"/>
            <a:ext cx="1436579" cy="1133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AD613C2-48E2-CD44-A30A-AF7B65A8D02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68000" contrast="-8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6204" y="960752"/>
            <a:ext cx="3213378" cy="182758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8702" y="2929421"/>
            <a:ext cx="12183533" cy="1569660"/>
          </a:xfrm>
          <a:prstGeom prst="rect">
            <a:avLst/>
          </a:prstGeom>
          <a:solidFill>
            <a:srgbClr val="AB141E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Eastern Europe	49% </a:t>
            </a:r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suffered at least one ACE,   </a:t>
            </a:r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6%</a:t>
            </a:r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4+ ACEs</a:t>
            </a:r>
            <a:endParaRPr lang="en-US" sz="2400" b="1" dirty="0">
              <a:solidFill>
                <a:schemeClr val="bg1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England 	   </a:t>
            </a:r>
            <a:r>
              <a:rPr lang="en-US" b="1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	</a:t>
            </a:r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48% </a:t>
            </a:r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suffered at least one ACE,   </a:t>
            </a:r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9%</a:t>
            </a:r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4+ ACEs</a:t>
            </a:r>
            <a:endParaRPr lang="en-US" sz="2400" i="1" dirty="0">
              <a:solidFill>
                <a:schemeClr val="bg1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Wales   	   </a:t>
            </a:r>
            <a:r>
              <a:rPr lang="en-US" sz="2000" b="1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	</a:t>
            </a:r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50%</a:t>
            </a:r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suffered at least one ACE, </a:t>
            </a:r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14%</a:t>
            </a:r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4+ ACEs</a:t>
            </a:r>
          </a:p>
          <a:p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USA</a:t>
            </a:r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			</a:t>
            </a:r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62%</a:t>
            </a:r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suffered at least one ACE, </a:t>
            </a:r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16%</a:t>
            </a:r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4+ ACEs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E3FC0F-0BE7-E418-80BE-02E5CA8BA33F}"/>
              </a:ext>
            </a:extLst>
          </p:cNvPr>
          <p:cNvGrpSpPr/>
          <p:nvPr/>
        </p:nvGrpSpPr>
        <p:grpSpPr>
          <a:xfrm>
            <a:off x="6189541" y="623173"/>
            <a:ext cx="5978800" cy="6007348"/>
            <a:chOff x="6122654" y="2098625"/>
            <a:chExt cx="5978800" cy="600734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1AE574-3C3E-87B0-024C-09B03995F6F3}"/>
                </a:ext>
              </a:extLst>
            </p:cNvPr>
            <p:cNvSpPr/>
            <p:nvPr/>
          </p:nvSpPr>
          <p:spPr>
            <a:xfrm>
              <a:off x="6122654" y="2136902"/>
              <a:ext cx="5978800" cy="5969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Chart, bar chart&#10;&#10;Description automatically generated">
              <a:extLst>
                <a:ext uri="{FF2B5EF4-FFF2-40B4-BE49-F238E27FC236}">
                  <a16:creationId xmlns:a16="http://schemas.microsoft.com/office/drawing/2014/main" id="{F8A504CF-EEBC-60BD-131F-AB1831CE9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99" t="22058" r="11283" b="4043"/>
            <a:stretch/>
          </p:blipFill>
          <p:spPr>
            <a:xfrm>
              <a:off x="6380131" y="3454197"/>
              <a:ext cx="5526889" cy="43051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974F06-2FD5-BD23-8276-23F7D02DD2EB}"/>
                </a:ext>
              </a:extLst>
            </p:cNvPr>
            <p:cNvSpPr txBox="1"/>
            <p:nvPr/>
          </p:nvSpPr>
          <p:spPr>
            <a:xfrm>
              <a:off x="6417766" y="2098625"/>
              <a:ext cx="56283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Comic Sans MS" panose="030F0902030302020204" pitchFamily="66" charset="0"/>
                </a:rPr>
                <a:t>Prevalence of ACEs in adults in England and Wales by residential deprivation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515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7E987007-E6C3-404A-B25F-7533CCAC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35"/>
          <a:stretch/>
        </p:blipFill>
        <p:spPr bwMode="auto">
          <a:xfrm>
            <a:off x="1547442" y="632743"/>
            <a:ext cx="9120558" cy="61501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FEF253C-6FF6-D944-A949-8CE0D89130A5}"/>
              </a:ext>
            </a:extLst>
          </p:cNvPr>
          <p:cNvSpPr/>
          <p:nvPr/>
        </p:nvSpPr>
        <p:spPr>
          <a:xfrm>
            <a:off x="1597912" y="779597"/>
            <a:ext cx="8991602" cy="3234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53A67CA-2046-3F44-9676-B5B0AD26888F}"/>
              </a:ext>
            </a:extLst>
          </p:cNvPr>
          <p:cNvSpPr/>
          <p:nvPr/>
        </p:nvSpPr>
        <p:spPr>
          <a:xfrm>
            <a:off x="1666016" y="2057776"/>
            <a:ext cx="501339" cy="50545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4000" dirty="0">
              <a:latin typeface="Comic Sans MS" panose="030F0902030302020204" pitchFamily="66" charset="0"/>
            </a:endParaRPr>
          </a:p>
        </p:txBody>
      </p:sp>
      <p:sp>
        <p:nvSpPr>
          <p:cNvPr id="80" name="Text Box 2">
            <a:extLst>
              <a:ext uri="{FF2B5EF4-FFF2-40B4-BE49-F238E27FC236}">
                <a16:creationId xmlns:a16="http://schemas.microsoft.com/office/drawing/2014/main" id="{5A340EFF-D590-8B41-BE08-BB37199A3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8168" y="2096880"/>
            <a:ext cx="1148957" cy="34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GB" sz="1600" dirty="0"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Violence</a:t>
            </a:r>
            <a:endParaRPr lang="en-GB" sz="2400" dirty="0">
              <a:latin typeface="Comic Sans MS" panose="030F09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49673AA-D730-984E-AE87-BF4FE2C90D3F}"/>
              </a:ext>
            </a:extLst>
          </p:cNvPr>
          <p:cNvSpPr/>
          <p:nvPr/>
        </p:nvSpPr>
        <p:spPr>
          <a:xfrm>
            <a:off x="3735263" y="835818"/>
            <a:ext cx="501339" cy="49601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4000" dirty="0">
              <a:latin typeface="Comic Sans MS" panose="030F0902030302020204" pitchFamily="66" charset="0"/>
            </a:endParaRPr>
          </a:p>
        </p:txBody>
      </p:sp>
      <p:sp>
        <p:nvSpPr>
          <p:cNvPr id="82" name="Text Box 2">
            <a:extLst>
              <a:ext uri="{FF2B5EF4-FFF2-40B4-BE49-F238E27FC236}">
                <a16:creationId xmlns:a16="http://schemas.microsoft.com/office/drawing/2014/main" id="{C4C850D9-405C-BA4C-857E-6B24F80C7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146" y="947754"/>
            <a:ext cx="1933844" cy="34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GB" sz="1600" dirty="0"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Substance use</a:t>
            </a:r>
            <a:endParaRPr lang="en-GB" sz="2400" dirty="0">
              <a:latin typeface="Comic Sans MS" panose="030F09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B173E65-0824-BF49-88B1-03853EBA2E04}"/>
              </a:ext>
            </a:extLst>
          </p:cNvPr>
          <p:cNvSpPr/>
          <p:nvPr/>
        </p:nvSpPr>
        <p:spPr>
          <a:xfrm>
            <a:off x="1666016" y="1456243"/>
            <a:ext cx="501339" cy="505458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4000" dirty="0">
              <a:latin typeface="Comic Sans MS" panose="030F0902030302020204" pitchFamily="66" charset="0"/>
            </a:endParaRPr>
          </a:p>
        </p:txBody>
      </p:sp>
      <p:sp>
        <p:nvSpPr>
          <p:cNvPr id="85" name="Text Box 2">
            <a:extLst>
              <a:ext uri="{FF2B5EF4-FFF2-40B4-BE49-F238E27FC236}">
                <a16:creationId xmlns:a16="http://schemas.microsoft.com/office/drawing/2014/main" id="{477AF393-57A9-DE4C-9094-ACB08A1C5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191" y="1538252"/>
            <a:ext cx="1676547" cy="34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GB" sz="1600" dirty="0"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Sexual health</a:t>
            </a:r>
            <a:endParaRPr lang="en-GB" sz="2400" dirty="0">
              <a:latin typeface="Comic Sans MS" panose="030F09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6197E70-FC69-5241-833B-187B6715E99C}"/>
              </a:ext>
            </a:extLst>
          </p:cNvPr>
          <p:cNvSpPr/>
          <p:nvPr/>
        </p:nvSpPr>
        <p:spPr>
          <a:xfrm>
            <a:off x="1685886" y="845265"/>
            <a:ext cx="461597" cy="49601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4000" dirty="0">
              <a:latin typeface="Comic Sans MS" panose="030F0902030302020204" pitchFamily="66" charset="0"/>
            </a:endParaRPr>
          </a:p>
        </p:txBody>
      </p:sp>
      <p:sp>
        <p:nvSpPr>
          <p:cNvPr id="87" name="Text Box 2">
            <a:extLst>
              <a:ext uri="{FF2B5EF4-FFF2-40B4-BE49-F238E27FC236}">
                <a16:creationId xmlns:a16="http://schemas.microsoft.com/office/drawing/2014/main" id="{C55D3F09-B9D0-3741-81F0-ACF833C82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191" y="947754"/>
            <a:ext cx="1531943" cy="34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GB" sz="1600" dirty="0"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Mental health</a:t>
            </a:r>
            <a:endParaRPr lang="en-GB" sz="2400" dirty="0">
              <a:latin typeface="Comic Sans MS" panose="030F09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AB9BBA4-460C-6543-BBEF-DD7F9DADBA6A}"/>
              </a:ext>
            </a:extLst>
          </p:cNvPr>
          <p:cNvSpPr/>
          <p:nvPr/>
        </p:nvSpPr>
        <p:spPr>
          <a:xfrm>
            <a:off x="3773204" y="1440286"/>
            <a:ext cx="501339" cy="5463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4000" dirty="0">
              <a:latin typeface="Comic Sans MS" panose="030F0902030302020204" pitchFamily="66" charset="0"/>
            </a:endParaRPr>
          </a:p>
        </p:txBody>
      </p:sp>
      <p:sp>
        <p:nvSpPr>
          <p:cNvPr id="89" name="Text Box 2">
            <a:extLst>
              <a:ext uri="{FF2B5EF4-FFF2-40B4-BE49-F238E27FC236}">
                <a16:creationId xmlns:a16="http://schemas.microsoft.com/office/drawing/2014/main" id="{1686A5D5-1862-734A-B5FC-AB16A081A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9706" y="1553243"/>
            <a:ext cx="2476297" cy="34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GB" sz="1600" dirty="0"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Physical health</a:t>
            </a:r>
            <a:endParaRPr lang="en-GB" sz="2400" dirty="0">
              <a:latin typeface="Comic Sans MS" panose="030F09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096F3D7-6E30-8848-AD15-946C537D7C3B}"/>
              </a:ext>
            </a:extLst>
          </p:cNvPr>
          <p:cNvSpPr/>
          <p:nvPr/>
        </p:nvSpPr>
        <p:spPr>
          <a:xfrm>
            <a:off x="3773205" y="2043421"/>
            <a:ext cx="501338" cy="491676"/>
          </a:xfrm>
          <a:prstGeom prst="ellipse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4000" dirty="0">
              <a:latin typeface="Comic Sans MS" panose="030F0902030302020204" pitchFamily="66" charset="0"/>
            </a:endParaRPr>
          </a:p>
        </p:txBody>
      </p:sp>
      <p:sp>
        <p:nvSpPr>
          <p:cNvPr id="91" name="Text Box 2">
            <a:extLst>
              <a:ext uri="{FF2B5EF4-FFF2-40B4-BE49-F238E27FC236}">
                <a16:creationId xmlns:a16="http://schemas.microsoft.com/office/drawing/2014/main" id="{8BE340E6-180A-9B49-A0A0-70CB79763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4542" y="2118539"/>
            <a:ext cx="3027282" cy="34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GB" sz="1600" dirty="0"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Weight and exercise</a:t>
            </a:r>
            <a:endParaRPr lang="en-GB" sz="2400" dirty="0">
              <a:latin typeface="Comic Sans MS" panose="030F09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1C544-CA3C-B843-8E16-891026C05CBA}"/>
              </a:ext>
            </a:extLst>
          </p:cNvPr>
          <p:cNvSpPr/>
          <p:nvPr/>
        </p:nvSpPr>
        <p:spPr>
          <a:xfrm>
            <a:off x="0" y="-2223"/>
            <a:ext cx="12192000" cy="73866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risks of health outcomes in adults with multiple ACEs </a:t>
            </a:r>
            <a:r>
              <a:rPr lang="en-US" b="1" dirty="0">
                <a:solidFill>
                  <a:schemeClr val="bg1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(compared with </a:t>
            </a:r>
            <a:r>
              <a:rPr lang="en-US" b="1" dirty="0" smtClean="0">
                <a:solidFill>
                  <a:schemeClr val="bg1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0 </a:t>
            </a:r>
            <a:r>
              <a:rPr lang="en-US" b="1" dirty="0">
                <a:solidFill>
                  <a:schemeClr val="bg1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ACEs) </a:t>
            </a:r>
            <a:endParaRPr lang="en-US" sz="24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6DEEE5-CE6C-194A-9F08-9EFF57FD0150}"/>
              </a:ext>
            </a:extLst>
          </p:cNvPr>
          <p:cNvSpPr/>
          <p:nvPr/>
        </p:nvSpPr>
        <p:spPr>
          <a:xfrm>
            <a:off x="152400" y="6674740"/>
            <a:ext cx="10515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solidFill>
                  <a:srgbClr val="5B616B"/>
                </a:solidFill>
                <a:latin typeface="Comic Sans MS" panose="030F0902030302020204" pitchFamily="66" charset="0"/>
              </a:rPr>
              <a:t>Lancet Public Health</a:t>
            </a:r>
            <a:r>
              <a:rPr lang="en-GB" sz="1000" dirty="0">
                <a:solidFill>
                  <a:srgbClr val="0071BC"/>
                </a:solidFill>
                <a:latin typeface="Comic Sans MS" panose="030F0902030302020204" pitchFamily="66" charset="0"/>
              </a:rPr>
              <a:t> </a:t>
            </a:r>
            <a:r>
              <a:rPr lang="en-GB" sz="1000" dirty="0">
                <a:solidFill>
                  <a:srgbClr val="5B616B"/>
                </a:solidFill>
                <a:latin typeface="Comic Sans MS" panose="030F0902030302020204" pitchFamily="66" charset="0"/>
              </a:rPr>
              <a:t>2019 Oct;4(10):e517-e528. doi: 10.1016/S2468-2667(19)30145-8.</a:t>
            </a:r>
            <a:r>
              <a:rPr lang="en-GB" sz="1000" dirty="0">
                <a:solidFill>
                  <a:srgbClr val="212121"/>
                </a:solidFill>
                <a:latin typeface="Comic Sans MS" panose="030F0902030302020204" pitchFamily="66" charset="0"/>
              </a:rPr>
              <a:t> </a:t>
            </a:r>
            <a:r>
              <a:rPr lang="en-GB" sz="1000" dirty="0">
                <a:solidFill>
                  <a:srgbClr val="5B616B"/>
                </a:solidFill>
                <a:latin typeface="Comic Sans MS" panose="030F0902030302020204" pitchFamily="66" charset="0"/>
              </a:rPr>
              <a:t>Epub 2019 Sep 3.</a:t>
            </a:r>
            <a:endParaRPr lang="en-US" sz="10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2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_88217925_hospitalward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8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2325" y="-1"/>
            <a:ext cx="12159673" cy="6858000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801" y="52099"/>
            <a:ext cx="117278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Comic Sans MS"/>
                <a:cs typeface="Comic Sans MS"/>
              </a:rPr>
              <a:t>Wales: Length of Healthy Life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Individuals</a:t>
            </a:r>
            <a:r>
              <a:rPr lang="en-US" b="1" dirty="0">
                <a:solidFill>
                  <a:srgbClr val="FFFFFF"/>
                </a:solidFill>
                <a:latin typeface="Comic Sans MS"/>
                <a:cs typeface="Comic Sans MS"/>
              </a:rPr>
              <a:t> Diagnosed </a:t>
            </a:r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with a Major Disease by Age (%)</a:t>
            </a:r>
          </a:p>
        </p:txBody>
      </p:sp>
      <p:graphicFrame>
        <p:nvGraphicFramePr>
          <p:cNvPr id="53" name="Chart 52"/>
          <p:cNvGraphicFramePr>
            <a:graphicFrameLocks/>
          </p:cNvGraphicFramePr>
          <p:nvPr/>
        </p:nvGraphicFramePr>
        <p:xfrm>
          <a:off x="431801" y="1011431"/>
          <a:ext cx="11727874" cy="5359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Oval 1"/>
          <p:cNvSpPr/>
          <p:nvPr/>
        </p:nvSpPr>
        <p:spPr>
          <a:xfrm>
            <a:off x="9337879" y="2594797"/>
            <a:ext cx="819715" cy="72798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/>
                <a:cs typeface="Comic Sans MS"/>
              </a:rPr>
              <a:t>41%</a:t>
            </a:r>
          </a:p>
        </p:txBody>
      </p:sp>
      <p:sp>
        <p:nvSpPr>
          <p:cNvPr id="51" name="Oval 50"/>
          <p:cNvSpPr/>
          <p:nvPr/>
        </p:nvSpPr>
        <p:spPr>
          <a:xfrm>
            <a:off x="9429736" y="4784682"/>
            <a:ext cx="820800" cy="72798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mic Sans MS"/>
                <a:cs typeface="Comic Sans MS"/>
              </a:rPr>
              <a:t>21%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89915" y="6577668"/>
            <a:ext cx="962022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900" b="1" i="1" dirty="0">
                <a:solidFill>
                  <a:srgbClr val="FFFFFF"/>
                </a:solidFill>
                <a:latin typeface="Comic Sans MS"/>
                <a:cs typeface="Comic Sans MS"/>
              </a:rPr>
              <a:t>Adverse Childhood Experiences</a:t>
            </a:r>
            <a:r>
              <a:rPr lang="en-GB" sz="900" i="1" dirty="0">
                <a:solidFill>
                  <a:srgbClr val="FFFFFF"/>
                </a:solidFill>
                <a:latin typeface="Comic Sans MS"/>
                <a:cs typeface="Comic Sans MS"/>
              </a:rPr>
              <a:t> and their association with </a:t>
            </a:r>
            <a:r>
              <a:rPr lang="en-GB" sz="900" b="1" i="1" dirty="0">
                <a:solidFill>
                  <a:srgbClr val="FFFFFF"/>
                </a:solidFill>
                <a:latin typeface="Comic Sans MS"/>
                <a:cs typeface="Comic Sans MS"/>
              </a:rPr>
              <a:t>chronic disease and health service use</a:t>
            </a:r>
            <a:r>
              <a:rPr lang="en-GB" sz="900" i="1" dirty="0">
                <a:solidFill>
                  <a:srgbClr val="FFFFFF"/>
                </a:solidFill>
                <a:latin typeface="Comic Sans MS"/>
                <a:cs typeface="Comic Sans MS"/>
              </a:rPr>
              <a:t> in the Welsh adult population; 2016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53019" y="1726625"/>
            <a:ext cx="35706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FFFFFF"/>
                </a:solidFill>
                <a:latin typeface="Comic Sans MS"/>
                <a:cs typeface="Comic Sans MS"/>
              </a:rPr>
              <a:t>Differences remain after adjusting for Deprivation </a:t>
            </a:r>
          </a:p>
        </p:txBody>
      </p:sp>
      <p:sp>
        <p:nvSpPr>
          <p:cNvPr id="55" name="Right Arrow 54"/>
          <p:cNvSpPr/>
          <p:nvPr/>
        </p:nvSpPr>
        <p:spPr>
          <a:xfrm>
            <a:off x="8294271" y="4341750"/>
            <a:ext cx="1436681" cy="38004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Comic Sans MS"/>
                <a:cs typeface="Comic Sans MS"/>
              </a:rPr>
              <a:t>10+ years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0606" y="2737392"/>
            <a:ext cx="4117824" cy="230832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Major Diseases</a:t>
            </a:r>
          </a:p>
          <a:p>
            <a:r>
              <a:rPr lang="en-US" sz="2000" dirty="0">
                <a:solidFill>
                  <a:srgbClr val="FFFFFF"/>
                </a:solidFill>
                <a:latin typeface="Comic Sans MS"/>
                <a:cs typeface="Comic Sans MS"/>
              </a:rPr>
              <a:t>Cancer			</a:t>
            </a:r>
          </a:p>
          <a:p>
            <a:r>
              <a:rPr lang="en-US" sz="2000" dirty="0">
                <a:solidFill>
                  <a:srgbClr val="FFFFFF"/>
                </a:solidFill>
                <a:latin typeface="Comic Sans MS"/>
                <a:cs typeface="Comic Sans MS"/>
              </a:rPr>
              <a:t>Stroke</a:t>
            </a:r>
          </a:p>
          <a:p>
            <a:r>
              <a:rPr lang="en-US" sz="2000" dirty="0">
                <a:solidFill>
                  <a:srgbClr val="FFFFFF"/>
                </a:solidFill>
                <a:latin typeface="Comic Sans MS"/>
                <a:cs typeface="Comic Sans MS"/>
              </a:rPr>
              <a:t>Type 2 Diabetes</a:t>
            </a:r>
          </a:p>
          <a:p>
            <a:r>
              <a:rPr lang="en-US" sz="2000" dirty="0">
                <a:solidFill>
                  <a:srgbClr val="FFFFFF"/>
                </a:solidFill>
                <a:latin typeface="Comic Sans MS"/>
                <a:cs typeface="Comic Sans MS"/>
              </a:rPr>
              <a:t>Cardio Vascular Disease</a:t>
            </a:r>
          </a:p>
          <a:p>
            <a:r>
              <a:rPr lang="en-US" sz="2000" dirty="0">
                <a:solidFill>
                  <a:srgbClr val="FFFFFF"/>
                </a:solidFill>
                <a:latin typeface="Comic Sans MS"/>
                <a:cs typeface="Comic Sans MS"/>
              </a:rPr>
              <a:t>Digestive/Liver Disease</a:t>
            </a:r>
          </a:p>
          <a:p>
            <a:r>
              <a:rPr lang="en-US" sz="2000" dirty="0">
                <a:solidFill>
                  <a:srgbClr val="FFFFFF"/>
                </a:solidFill>
                <a:latin typeface="Comic Sans MS"/>
                <a:cs typeface="Comic Sans MS"/>
              </a:rPr>
              <a:t>Respiratory Disease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2683189" y="1263929"/>
            <a:ext cx="1661666" cy="415429"/>
            <a:chOff x="3161405" y="2837446"/>
            <a:chExt cx="1661666" cy="415429"/>
          </a:xfrm>
        </p:grpSpPr>
        <p:sp>
          <p:nvSpPr>
            <p:cNvPr id="10" name="Rectangle 9"/>
            <p:cNvSpPr/>
            <p:nvPr/>
          </p:nvSpPr>
          <p:spPr>
            <a:xfrm>
              <a:off x="3161405" y="2875450"/>
              <a:ext cx="547076" cy="3774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FFFF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26121" y="2837446"/>
              <a:ext cx="10969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omic Sans MS"/>
                  <a:cs typeface="Comic Sans MS"/>
                </a:rPr>
                <a:t>0   ACEs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699817" y="1306652"/>
            <a:ext cx="1616975" cy="377425"/>
            <a:chOff x="4067247" y="1486344"/>
            <a:chExt cx="1616975" cy="377425"/>
          </a:xfrm>
        </p:grpSpPr>
        <p:sp>
          <p:nvSpPr>
            <p:cNvPr id="3" name="Rectangle 2"/>
            <p:cNvSpPr/>
            <p:nvPr/>
          </p:nvSpPr>
          <p:spPr>
            <a:xfrm>
              <a:off x="4067247" y="1486344"/>
              <a:ext cx="547076" cy="37742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FFFF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614323" y="1486344"/>
              <a:ext cx="10698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omic Sans MS"/>
                  <a:cs typeface="Comic Sans MS"/>
                </a:rPr>
                <a:t>4+ ACEs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918508" y="4872179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49174" y="5397635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latin typeface="Comic Sans MS"/>
              <a:cs typeface="Comic Sans M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37377B-BE2F-554C-9C92-8AB66520FB4B}"/>
              </a:ext>
            </a:extLst>
          </p:cNvPr>
          <p:cNvGrpSpPr/>
          <p:nvPr/>
        </p:nvGrpSpPr>
        <p:grpSpPr>
          <a:xfrm>
            <a:off x="9446612" y="1837625"/>
            <a:ext cx="2714213" cy="1831963"/>
            <a:chOff x="-2376702" y="2346887"/>
            <a:chExt cx="2714213" cy="175540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BE1D58-4B50-6844-8D57-1719FFF0553F}"/>
                </a:ext>
              </a:extLst>
            </p:cNvPr>
            <p:cNvSpPr/>
            <p:nvPr/>
          </p:nvSpPr>
          <p:spPr>
            <a:xfrm>
              <a:off x="-2376702" y="2346887"/>
              <a:ext cx="2714213" cy="17554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59131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Screen Shot 2016-10-29 at 08.07.32.png">
              <a:extLst>
                <a:ext uri="{FF2B5EF4-FFF2-40B4-BE49-F238E27FC236}">
                  <a16:creationId xmlns:a16="http://schemas.microsoft.com/office/drawing/2014/main" id="{277AE6DC-C48C-2547-ADD9-692ECC6D4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2689" y="2441822"/>
              <a:ext cx="2326186" cy="156553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919513-F7FA-A24A-8FBC-9919D9E84D1A}"/>
              </a:ext>
            </a:extLst>
          </p:cNvPr>
          <p:cNvGrpSpPr/>
          <p:nvPr/>
        </p:nvGrpSpPr>
        <p:grpSpPr>
          <a:xfrm>
            <a:off x="9454179" y="30122"/>
            <a:ext cx="2705496" cy="1755403"/>
            <a:chOff x="-2280504" y="2199119"/>
            <a:chExt cx="2705496" cy="175540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E3CBD4C-A0A2-4942-977E-B0A36CB65FC8}"/>
                </a:ext>
              </a:extLst>
            </p:cNvPr>
            <p:cNvSpPr/>
            <p:nvPr/>
          </p:nvSpPr>
          <p:spPr>
            <a:xfrm>
              <a:off x="-2280504" y="2199119"/>
              <a:ext cx="2705496" cy="17554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59131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Screen Shot 2016-10-29 at 08.08.05.png">
              <a:extLst>
                <a:ext uri="{FF2B5EF4-FFF2-40B4-BE49-F238E27FC236}">
                  <a16:creationId xmlns:a16="http://schemas.microsoft.com/office/drawing/2014/main" id="{3875DDF3-BB17-FA4D-AADE-2979CC1A2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76307" y="2280712"/>
              <a:ext cx="2270713" cy="154883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937700A-BF75-364D-797A-D8A8FC411B78}"/>
              </a:ext>
            </a:extLst>
          </p:cNvPr>
          <p:cNvGrpSpPr/>
          <p:nvPr/>
        </p:nvGrpSpPr>
        <p:grpSpPr>
          <a:xfrm>
            <a:off x="-2446" y="632563"/>
            <a:ext cx="6000127" cy="5244354"/>
            <a:chOff x="872072" y="642326"/>
            <a:chExt cx="6000127" cy="52443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6FBE18-E5DA-0F4B-9F64-61C83D6C7D95}"/>
                </a:ext>
              </a:extLst>
            </p:cNvPr>
            <p:cNvGrpSpPr/>
            <p:nvPr/>
          </p:nvGrpSpPr>
          <p:grpSpPr>
            <a:xfrm>
              <a:off x="872072" y="642326"/>
              <a:ext cx="6000127" cy="5244354"/>
              <a:chOff x="791390" y="440620"/>
              <a:chExt cx="6000127" cy="524435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46B103B-E334-79D1-6979-87990487DF58}"/>
                  </a:ext>
                </a:extLst>
              </p:cNvPr>
              <p:cNvSpPr/>
              <p:nvPr/>
            </p:nvSpPr>
            <p:spPr>
              <a:xfrm>
                <a:off x="1021976" y="440620"/>
                <a:ext cx="5769541" cy="5244354"/>
              </a:xfrm>
              <a:prstGeom prst="rect">
                <a:avLst/>
              </a:prstGeom>
              <a:solidFill>
                <a:schemeClr val="bg1">
                  <a:alpha val="9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3F45BC-77FC-F238-EA8F-1AFAB01538A2}"/>
                  </a:ext>
                </a:extLst>
              </p:cNvPr>
              <p:cNvSpPr txBox="1"/>
              <p:nvPr/>
            </p:nvSpPr>
            <p:spPr>
              <a:xfrm>
                <a:off x="791390" y="486468"/>
                <a:ext cx="5680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latin typeface="Comic Sans MS" panose="030F0902030302020204" pitchFamily="66" charset="0"/>
                  </a:rPr>
                  <a:t>Hit Someone in Last 12 months </a:t>
                </a:r>
                <a:r>
                  <a:rPr lang="en-GB" sz="2800" b="1" i="0" u="none" strike="noStrike" dirty="0">
                    <a:solidFill>
                      <a:srgbClr val="444444"/>
                    </a:solidFill>
                    <a:effectLst/>
                    <a:latin typeface="system-ui"/>
                  </a:rPr>
                  <a:t>♂</a:t>
                </a:r>
                <a:endParaRPr lang="en-GB" sz="2400" b="1" dirty="0">
                  <a:latin typeface="Comic Sans MS" panose="030F0902030302020204" pitchFamily="66" charset="0"/>
                </a:endParaRPr>
              </a:p>
            </p:txBody>
          </p:sp>
          <p:graphicFrame>
            <p:nvGraphicFramePr>
              <p:cNvPr id="15" name="Chart 14">
                <a:extLst>
                  <a:ext uri="{FF2B5EF4-FFF2-40B4-BE49-F238E27FC236}">
                    <a16:creationId xmlns:a16="http://schemas.microsoft.com/office/drawing/2014/main" id="{8F5CC151-3029-1CCD-05BF-996EC047339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9366071"/>
                  </p:ext>
                </p:extLst>
              </p:nvPr>
            </p:nvGraphicFramePr>
            <p:xfrm>
              <a:off x="1183341" y="1362918"/>
              <a:ext cx="5439770" cy="405624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BCF1BFB-F1B4-A893-60D2-27F5E9D3315E}"/>
                  </a:ext>
                </a:extLst>
              </p:cNvPr>
              <p:cNvSpPr/>
              <p:nvPr/>
            </p:nvSpPr>
            <p:spPr>
              <a:xfrm>
                <a:off x="1759469" y="3604529"/>
                <a:ext cx="661736" cy="601578"/>
              </a:xfrm>
              <a:prstGeom prst="ellipse">
                <a:avLst/>
              </a:prstGeom>
              <a:solidFill>
                <a:schemeClr val="accent5">
                  <a:lumMod val="75000"/>
                  <a:alpha val="8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latin typeface="Comic Sans MS" panose="030F0902030302020204" pitchFamily="66" charset="0"/>
                  </a:rPr>
                  <a:t>6%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067F47D-E6F3-9EF6-C439-F106BEB648EF}"/>
                  </a:ext>
                </a:extLst>
              </p:cNvPr>
              <p:cNvSpPr/>
              <p:nvPr/>
            </p:nvSpPr>
            <p:spPr>
              <a:xfrm>
                <a:off x="2415028" y="1049083"/>
                <a:ext cx="661736" cy="601578"/>
              </a:xfrm>
              <a:prstGeom prst="ellipse">
                <a:avLst/>
              </a:prstGeom>
              <a:solidFill>
                <a:srgbClr val="B512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dirty="0">
                    <a:latin typeface="Comic Sans MS" panose="030F0902030302020204" pitchFamily="66" charset="0"/>
                  </a:rPr>
                  <a:t>40%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7822275-A758-0431-E198-AD23B0B1666E}"/>
                  </a:ext>
                </a:extLst>
              </p:cNvPr>
              <p:cNvSpPr txBox="1"/>
              <p:nvPr/>
            </p:nvSpPr>
            <p:spPr>
              <a:xfrm>
                <a:off x="2898195" y="5315642"/>
                <a:ext cx="16603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Comic Sans MS" panose="030F0902030302020204" pitchFamily="66" charset="0"/>
                  </a:rPr>
                  <a:t>Age Group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E33E769-9C2F-D43C-9505-66A8CA25EEBA}"/>
                  </a:ext>
                </a:extLst>
              </p:cNvPr>
              <p:cNvGrpSpPr/>
              <p:nvPr/>
            </p:nvGrpSpPr>
            <p:grpSpPr>
              <a:xfrm>
                <a:off x="5838159" y="1166335"/>
                <a:ext cx="366140" cy="1845335"/>
                <a:chOff x="1466561" y="1205333"/>
                <a:chExt cx="266013" cy="1171864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598669F5-517E-6950-6EF1-2BB2509DFE2C}"/>
                    </a:ext>
                  </a:extLst>
                </p:cNvPr>
                <p:cNvSpPr/>
                <p:nvPr/>
              </p:nvSpPr>
              <p:spPr>
                <a:xfrm>
                  <a:off x="1466561" y="1205333"/>
                  <a:ext cx="244164" cy="244164"/>
                </a:xfrm>
                <a:prstGeom prst="rect">
                  <a:avLst/>
                </a:prstGeom>
                <a:solidFill>
                  <a:srgbClr val="002060">
                    <a:alpha val="7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35C457AD-C91C-9FB2-7C94-B2C0F8593118}"/>
                    </a:ext>
                  </a:extLst>
                </p:cNvPr>
                <p:cNvSpPr/>
                <p:nvPr/>
              </p:nvSpPr>
              <p:spPr>
                <a:xfrm>
                  <a:off x="1488409" y="1523860"/>
                  <a:ext cx="244164" cy="244164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049ECD2-B331-8B5B-8A9D-9C4A9DD5E866}"/>
                    </a:ext>
                  </a:extLst>
                </p:cNvPr>
                <p:cNvSpPr/>
                <p:nvPr/>
              </p:nvSpPr>
              <p:spPr>
                <a:xfrm>
                  <a:off x="1488407" y="1818059"/>
                  <a:ext cx="244164" cy="24416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1D21DFD-77BF-5919-BAE3-93B123578D4A}"/>
                    </a:ext>
                  </a:extLst>
                </p:cNvPr>
                <p:cNvSpPr/>
                <p:nvPr/>
              </p:nvSpPr>
              <p:spPr>
                <a:xfrm>
                  <a:off x="1488410" y="2133033"/>
                  <a:ext cx="244164" cy="244164"/>
                </a:xfrm>
                <a:prstGeom prst="rect">
                  <a:avLst/>
                </a:prstGeom>
                <a:solidFill>
                  <a:srgbClr val="B5121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>
                    <a:latin typeface="Comic Sans MS" panose="030F0902030302020204" pitchFamily="66" charset="0"/>
                  </a:endParaRP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5DA69CE-C852-BB81-D0E4-825259FE8855}"/>
                  </a:ext>
                </a:extLst>
              </p:cNvPr>
              <p:cNvSpPr/>
              <p:nvPr/>
            </p:nvSpPr>
            <p:spPr>
              <a:xfrm>
                <a:off x="4502712" y="1141862"/>
                <a:ext cx="12153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GB" sz="2400" dirty="0">
                    <a:latin typeface="Comic Sans MS" panose="030F0902030302020204" pitchFamily="66" charset="0"/>
                  </a:rPr>
                  <a:t>0 ACEs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674EB55-AB13-0843-F26B-6A2EA55723C9}"/>
                  </a:ext>
                </a:extLst>
              </p:cNvPr>
              <p:cNvSpPr/>
              <p:nvPr/>
            </p:nvSpPr>
            <p:spPr>
              <a:xfrm>
                <a:off x="4731564" y="1625203"/>
                <a:ext cx="10166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GB" sz="2400" dirty="0">
                    <a:latin typeface="Comic Sans MS" panose="030F0902030302020204" pitchFamily="66" charset="0"/>
                  </a:rPr>
                  <a:t>1 ACE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5D0760B-98FE-E9C8-8105-8975A276A27F}"/>
                  </a:ext>
                </a:extLst>
              </p:cNvPr>
              <p:cNvSpPr/>
              <p:nvPr/>
            </p:nvSpPr>
            <p:spPr>
              <a:xfrm>
                <a:off x="4217001" y="2077000"/>
                <a:ext cx="153118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GB" sz="2400" dirty="0">
                    <a:latin typeface="Comic Sans MS" panose="030F0902030302020204" pitchFamily="66" charset="0"/>
                  </a:rPr>
                  <a:t>2-3 ACEs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91E71A8-5E50-6563-B268-D7AC407CF9B0}"/>
                  </a:ext>
                </a:extLst>
              </p:cNvPr>
              <p:cNvSpPr/>
              <p:nvPr/>
            </p:nvSpPr>
            <p:spPr>
              <a:xfrm>
                <a:off x="4385315" y="2636975"/>
                <a:ext cx="13628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GB" sz="2400" dirty="0">
                    <a:latin typeface="Comic Sans MS" panose="030F0902030302020204" pitchFamily="66" charset="0"/>
                  </a:rPr>
                  <a:t>4+ ACEs</a:t>
                </a:r>
                <a:endParaRPr lang="en-US" sz="2400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8D7AD3-4D75-8452-7007-C199BF1E0EAD}"/>
                </a:ext>
              </a:extLst>
            </p:cNvPr>
            <p:cNvSpPr txBox="1"/>
            <p:nvPr/>
          </p:nvSpPr>
          <p:spPr>
            <a:xfrm>
              <a:off x="1069738" y="5517348"/>
              <a:ext cx="15167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latin typeface="Comic Sans MS" panose="030F0902030302020204" pitchFamily="66" charset="0"/>
                  <a:ea typeface="Comic Sans MS" charset="0"/>
                  <a:cs typeface="Comic Sans MS" charset="0"/>
                </a:rPr>
                <a:t>(E&amp;W; n&gt;15000)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35B67DD-183A-6D4F-4D69-0B707EEF08BB}"/>
              </a:ext>
            </a:extLst>
          </p:cNvPr>
          <p:cNvGrpSpPr/>
          <p:nvPr/>
        </p:nvGrpSpPr>
        <p:grpSpPr>
          <a:xfrm>
            <a:off x="5710568" y="637360"/>
            <a:ext cx="6285428" cy="5239558"/>
            <a:chOff x="-938932" y="4057516"/>
            <a:chExt cx="10046069" cy="279792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6105EBC-D6D7-1772-62F8-3767D54B31B7}"/>
                </a:ext>
              </a:extLst>
            </p:cNvPr>
            <p:cNvSpPr/>
            <p:nvPr/>
          </p:nvSpPr>
          <p:spPr>
            <a:xfrm>
              <a:off x="-71988" y="4064198"/>
              <a:ext cx="9179125" cy="278235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E198577-9BDD-9F77-142B-EF964B6CED5B}"/>
                </a:ext>
              </a:extLst>
            </p:cNvPr>
            <p:cNvGrpSpPr/>
            <p:nvPr/>
          </p:nvGrpSpPr>
          <p:grpSpPr>
            <a:xfrm>
              <a:off x="-938932" y="4057516"/>
              <a:ext cx="9988868" cy="2797924"/>
              <a:chOff x="-938932" y="4057516"/>
              <a:chExt cx="9988868" cy="2797924"/>
            </a:xfrm>
          </p:grpSpPr>
          <p:graphicFrame>
            <p:nvGraphicFramePr>
              <p:cNvPr id="45" name="Chart 44">
                <a:extLst>
                  <a:ext uri="{FF2B5EF4-FFF2-40B4-BE49-F238E27FC236}">
                    <a16:creationId xmlns:a16="http://schemas.microsoft.com/office/drawing/2014/main" id="{C8AFED5A-B91F-D3BB-58EA-D133051530D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566476289"/>
                  </p:ext>
                </p:extLst>
              </p:nvPr>
            </p:nvGraphicFramePr>
            <p:xfrm>
              <a:off x="-938932" y="4591889"/>
              <a:ext cx="9988868" cy="226355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EDE5B641-04F6-AA02-F174-6D6F138ECBFD}"/>
                  </a:ext>
                </a:extLst>
              </p:cNvPr>
              <p:cNvGrpSpPr/>
              <p:nvPr/>
            </p:nvGrpSpPr>
            <p:grpSpPr>
              <a:xfrm>
                <a:off x="-380655" y="4057516"/>
                <a:ext cx="9184168" cy="1305064"/>
                <a:chOff x="-20084" y="4045621"/>
                <a:chExt cx="9184168" cy="1305064"/>
              </a:xfrm>
            </p:grpSpPr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2F611EB0-C8D3-389B-8FC5-0D4366169D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979462" y="4651669"/>
                  <a:ext cx="1844365" cy="699016"/>
                </a:xfrm>
                <a:prstGeom prst="rect">
                  <a:avLst/>
                </a:prstGeom>
              </p:spPr>
            </p:pic>
            <p:sp>
              <p:nvSpPr>
                <p:cNvPr id="50" name="Title 1">
                  <a:extLst>
                    <a:ext uri="{FF2B5EF4-FFF2-40B4-BE49-F238E27FC236}">
                      <a16:creationId xmlns:a16="http://schemas.microsoft.com/office/drawing/2014/main" id="{B569EB80-90A6-89A7-10AB-4753B5A5449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20084" y="4045621"/>
                  <a:ext cx="9184168" cy="58867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Comic Sans MS" panose="030F0902030302020204" pitchFamily="66" charset="0"/>
                    </a:rPr>
                    <a:t>Odds - poor health and school attendance to age 18 years </a:t>
                  </a:r>
                </a:p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Comic Sans MS" panose="030F0902030302020204" pitchFamily="66" charset="0"/>
                    </a:rPr>
                    <a:t>(Corrected for deprivation)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9958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3" grpId="0">
        <p:bldSub>
          <a:bldChart bld="series" animBg="0"/>
        </p:bldSub>
      </p:bldGraphic>
      <p:bldP spid="2" grpId="0" animBg="1"/>
      <p:bldP spid="2" grpId="1" animBg="1"/>
      <p:bldP spid="51" grpId="0" animBg="1"/>
      <p:bldP spid="51" grpId="1" animBg="1"/>
      <p:bldP spid="30" grpId="0"/>
      <p:bldP spid="55" grpId="0" animBg="1"/>
      <p:bldP spid="55" grpId="1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CF2D59D-134D-F39D-0F5F-C1F0E77C18B6}"/>
              </a:ext>
            </a:extLst>
          </p:cNvPr>
          <p:cNvSpPr txBox="1"/>
          <p:nvPr/>
        </p:nvSpPr>
        <p:spPr>
          <a:xfrm>
            <a:off x="148896" y="939860"/>
            <a:ext cx="2736222" cy="3991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latin typeface="Comic Sans MS" panose="030F0902030302020204" pitchFamily="66" charset="0"/>
              </a:rPr>
              <a:t>P</a:t>
            </a:r>
            <a:r>
              <a:rPr lang="en-GB" sz="2000" dirty="0">
                <a:latin typeface="Comic Sans MS" panose="030F0902030302020204" pitchFamily="66" charset="0"/>
              </a:rPr>
              <a:t>hysical </a:t>
            </a:r>
            <a:r>
              <a:rPr lang="en-GB" sz="2400" b="1" dirty="0">
                <a:latin typeface="Comic Sans MS" panose="030F0902030302020204" pitchFamily="66" charset="0"/>
              </a:rPr>
              <a:t>A</a:t>
            </a:r>
            <a:r>
              <a:rPr lang="en-GB" sz="2000" dirty="0">
                <a:latin typeface="Comic Sans MS" panose="030F0902030302020204" pitchFamily="66" charset="0"/>
              </a:rPr>
              <a:t>buse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Comic Sans MS" panose="030F0902030302020204" pitchFamily="66" charset="0"/>
              </a:rPr>
              <a:t>V</a:t>
            </a:r>
            <a:r>
              <a:rPr lang="en-GB" sz="2000" dirty="0">
                <a:latin typeface="Comic Sans MS" panose="030F0902030302020204" pitchFamily="66" charset="0"/>
              </a:rPr>
              <a:t>erbal </a:t>
            </a:r>
            <a:r>
              <a:rPr lang="en-GB" sz="2400" dirty="0">
                <a:latin typeface="Comic Sans MS" panose="030F0902030302020204" pitchFamily="66" charset="0"/>
              </a:rPr>
              <a:t>A</a:t>
            </a:r>
            <a:r>
              <a:rPr lang="en-GB" sz="2000" dirty="0">
                <a:latin typeface="Comic Sans MS" panose="030F0902030302020204" pitchFamily="66" charset="0"/>
              </a:rPr>
              <a:t>buse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Comic Sans MS" panose="030F0902030302020204" pitchFamily="66" charset="0"/>
              </a:rPr>
              <a:t>S</a:t>
            </a:r>
            <a:r>
              <a:rPr lang="en-GB" sz="2000" dirty="0">
                <a:latin typeface="Comic Sans MS" panose="030F0902030302020204" pitchFamily="66" charset="0"/>
              </a:rPr>
              <a:t>exual </a:t>
            </a:r>
            <a:r>
              <a:rPr lang="en-GB" sz="2400" dirty="0">
                <a:latin typeface="Comic Sans MS" panose="030F0902030302020204" pitchFamily="66" charset="0"/>
              </a:rPr>
              <a:t>A</a:t>
            </a:r>
            <a:r>
              <a:rPr lang="en-GB" sz="2000" dirty="0">
                <a:latin typeface="Comic Sans MS" panose="030F0902030302020204" pitchFamily="66" charset="0"/>
              </a:rPr>
              <a:t>buse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Comic Sans MS" panose="030F0902030302020204" pitchFamily="66" charset="0"/>
              </a:rPr>
              <a:t>P</a:t>
            </a:r>
            <a:r>
              <a:rPr lang="en-GB" sz="2000" dirty="0">
                <a:latin typeface="Comic Sans MS" panose="030F0902030302020204" pitchFamily="66" charset="0"/>
              </a:rPr>
              <a:t>arental </a:t>
            </a:r>
            <a:r>
              <a:rPr lang="en-GB" sz="2400" b="1" dirty="0">
                <a:latin typeface="Comic Sans MS" panose="030F0902030302020204" pitchFamily="66" charset="0"/>
              </a:rPr>
              <a:t>S</a:t>
            </a:r>
            <a:r>
              <a:rPr lang="en-GB" sz="2000" dirty="0">
                <a:latin typeface="Comic Sans MS" panose="030F0902030302020204" pitchFamily="66" charset="0"/>
              </a:rPr>
              <a:t>eparation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Comic Sans MS" panose="030F0902030302020204" pitchFamily="66" charset="0"/>
              </a:rPr>
              <a:t>D</a:t>
            </a:r>
            <a:r>
              <a:rPr lang="en-GB" sz="2000" dirty="0">
                <a:latin typeface="Comic Sans MS" panose="030F0902030302020204" pitchFamily="66" charset="0"/>
              </a:rPr>
              <a:t>omestic </a:t>
            </a:r>
            <a:r>
              <a:rPr lang="en-GB" sz="2400" b="1" dirty="0">
                <a:latin typeface="Comic Sans MS" panose="030F0902030302020204" pitchFamily="66" charset="0"/>
              </a:rPr>
              <a:t>V</a:t>
            </a:r>
            <a:r>
              <a:rPr lang="en-GB" sz="2000" dirty="0">
                <a:latin typeface="Comic Sans MS" panose="030F0902030302020204" pitchFamily="66" charset="0"/>
              </a:rPr>
              <a:t>iolence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Comic Sans MS" panose="030F0902030302020204" pitchFamily="66" charset="0"/>
              </a:rPr>
              <a:t>M</a:t>
            </a:r>
            <a:r>
              <a:rPr lang="en-GB" sz="2000" dirty="0">
                <a:latin typeface="Comic Sans MS" panose="030F0902030302020204" pitchFamily="66" charset="0"/>
              </a:rPr>
              <a:t>ental </a:t>
            </a:r>
            <a:r>
              <a:rPr lang="en-GB" sz="2400" b="1" dirty="0">
                <a:latin typeface="Comic Sans MS" panose="030F0902030302020204" pitchFamily="66" charset="0"/>
              </a:rPr>
              <a:t>I</a:t>
            </a:r>
            <a:r>
              <a:rPr lang="en-GB" sz="2000" dirty="0">
                <a:latin typeface="Comic Sans MS" panose="030F0902030302020204" pitchFamily="66" charset="0"/>
              </a:rPr>
              <a:t>ll-health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latin typeface="Comic Sans MS" panose="030F0902030302020204" pitchFamily="66" charset="0"/>
              </a:rPr>
              <a:t>A</a:t>
            </a:r>
            <a:r>
              <a:rPr lang="en-GB" sz="2000" dirty="0">
                <a:latin typeface="Comic Sans MS" panose="030F0902030302020204" pitchFamily="66" charset="0"/>
              </a:rPr>
              <a:t>lcohol </a:t>
            </a:r>
            <a:r>
              <a:rPr lang="en-GB" sz="2400" b="1" dirty="0">
                <a:latin typeface="Comic Sans MS" panose="030F0902030302020204" pitchFamily="66" charset="0"/>
              </a:rPr>
              <a:t>P</a:t>
            </a:r>
            <a:r>
              <a:rPr lang="en-GB" sz="2000" dirty="0">
                <a:latin typeface="Comic Sans MS" panose="030F0902030302020204" pitchFamily="66" charset="0"/>
              </a:rPr>
              <a:t>roblems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2DC80D3-D760-8C04-3644-F53539127574}"/>
              </a:ext>
            </a:extLst>
          </p:cNvPr>
          <p:cNvGrpSpPr/>
          <p:nvPr/>
        </p:nvGrpSpPr>
        <p:grpSpPr>
          <a:xfrm>
            <a:off x="7354763" y="941138"/>
            <a:ext cx="4815862" cy="2977424"/>
            <a:chOff x="7354763" y="925372"/>
            <a:chExt cx="4815862" cy="2977424"/>
          </a:xfrm>
        </p:grpSpPr>
        <p:graphicFrame>
          <p:nvGraphicFramePr>
            <p:cNvPr id="25" name="Chart 24">
              <a:extLst>
                <a:ext uri="{FF2B5EF4-FFF2-40B4-BE49-F238E27FC236}">
                  <a16:creationId xmlns:a16="http://schemas.microsoft.com/office/drawing/2014/main" id="{2664D2E0-D018-8547-8C6A-DA30F0133B4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354763" y="925372"/>
            <a:ext cx="4679265" cy="29774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61647F-EC10-4CA1-BC9B-9627F5675ABE}"/>
                </a:ext>
              </a:extLst>
            </p:cNvPr>
            <p:cNvSpPr/>
            <p:nvPr/>
          </p:nvSpPr>
          <p:spPr>
            <a:xfrm>
              <a:off x="8024071" y="1024551"/>
              <a:ext cx="3592843" cy="4564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ysClr val="windowText" lastClr="000000"/>
                  </a:solidFill>
                  <a:latin typeface="Comic Sans MS" panose="030F0902030302020204" pitchFamily="66" charset="0"/>
                </a:rPr>
                <a:t>Teenage pregnancy (% ever)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E61A96E-A0E8-D3C4-4710-0F39E35B0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0158" y="1003533"/>
              <a:ext cx="769750" cy="1351224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C7267BA-68C8-FCA7-43EA-6B3CA9F233EE}"/>
                </a:ext>
              </a:extLst>
            </p:cNvPr>
            <p:cNvSpPr/>
            <p:nvPr/>
          </p:nvSpPr>
          <p:spPr>
            <a:xfrm>
              <a:off x="7400158" y="929796"/>
              <a:ext cx="4770467" cy="297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5CFE7A6-D910-DB66-DC0F-F7D5401F2E1E}"/>
              </a:ext>
            </a:extLst>
          </p:cNvPr>
          <p:cNvGrpSpPr/>
          <p:nvPr/>
        </p:nvGrpSpPr>
        <p:grpSpPr>
          <a:xfrm>
            <a:off x="2774450" y="3914629"/>
            <a:ext cx="4630252" cy="2971946"/>
            <a:chOff x="2774450" y="3914629"/>
            <a:chExt cx="4630252" cy="2971946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341CC0FB-D19C-8244-BBBB-D0E1A3966DB6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774450" y="4336246"/>
            <a:ext cx="4612314" cy="25503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325A4BB-4F8D-4AEE-B218-B2BFC9069B0E}"/>
                </a:ext>
              </a:extLst>
            </p:cNvPr>
            <p:cNvSpPr/>
            <p:nvPr/>
          </p:nvSpPr>
          <p:spPr>
            <a:xfrm>
              <a:off x="3808711" y="4056603"/>
              <a:ext cx="3277050" cy="545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ysClr val="windowText" lastClr="000000"/>
                  </a:solidFill>
                  <a:latin typeface="Comic Sans MS" panose="030F0902030302020204" pitchFamily="66" charset="0"/>
                </a:rPr>
                <a:t>Obesity (% current)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813FF96-DF06-A375-B76B-B84AEBDA8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4834" y="3991167"/>
              <a:ext cx="999651" cy="999651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444C7CB-17C8-0BD3-DDEB-159A8256BC5E}"/>
                </a:ext>
              </a:extLst>
            </p:cNvPr>
            <p:cNvSpPr/>
            <p:nvPr/>
          </p:nvSpPr>
          <p:spPr>
            <a:xfrm>
              <a:off x="2778994" y="3914629"/>
              <a:ext cx="4625708" cy="29433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4DE33DA-3E0B-2D6C-BF8E-06B0C638CB41}"/>
              </a:ext>
            </a:extLst>
          </p:cNvPr>
          <p:cNvGrpSpPr/>
          <p:nvPr/>
        </p:nvGrpSpPr>
        <p:grpSpPr>
          <a:xfrm>
            <a:off x="2774450" y="937205"/>
            <a:ext cx="4887136" cy="3026512"/>
            <a:chOff x="2774450" y="937205"/>
            <a:chExt cx="4887136" cy="302651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7EC75E2-A4D5-4499-AB3A-31DB2D667D9D}"/>
                </a:ext>
              </a:extLst>
            </p:cNvPr>
            <p:cNvSpPr/>
            <p:nvPr/>
          </p:nvSpPr>
          <p:spPr>
            <a:xfrm>
              <a:off x="4369283" y="991849"/>
              <a:ext cx="3292303" cy="637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ysClr val="windowText" lastClr="000000"/>
                  </a:solidFill>
                  <a:latin typeface="Comic Sans MS" panose="030F0902030302020204" pitchFamily="66" charset="0"/>
                </a:rPr>
                <a:t>Violence perpetration </a:t>
              </a:r>
            </a:p>
            <a:p>
              <a:r>
                <a:rPr lang="en-GB" sz="2000" b="1" dirty="0">
                  <a:solidFill>
                    <a:sysClr val="windowText" lastClr="000000"/>
                  </a:solidFill>
                  <a:latin typeface="Comic Sans MS" panose="030F0902030302020204" pitchFamily="66" charset="0"/>
                </a:rPr>
                <a:t>(% last 12 months)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98EE6C5-0D93-4BF0-7EB0-4E38B86B272F}"/>
                </a:ext>
              </a:extLst>
            </p:cNvPr>
            <p:cNvGrpSpPr/>
            <p:nvPr/>
          </p:nvGrpSpPr>
          <p:grpSpPr>
            <a:xfrm>
              <a:off x="2774450" y="937205"/>
              <a:ext cx="4625708" cy="3026512"/>
              <a:chOff x="2774450" y="937205"/>
              <a:chExt cx="4625708" cy="3026512"/>
            </a:xfrm>
          </p:grpSpPr>
          <p:graphicFrame>
            <p:nvGraphicFramePr>
              <p:cNvPr id="31" name="Chart 30">
                <a:extLst>
                  <a:ext uri="{FF2B5EF4-FFF2-40B4-BE49-F238E27FC236}">
                    <a16:creationId xmlns:a16="http://schemas.microsoft.com/office/drawing/2014/main" id="{F23620EB-6472-DD4E-9A51-97F13C9DB0D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2929778" y="1560261"/>
              <a:ext cx="4466159" cy="240345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9FEEC93-3F7A-B08C-CF65-F55AB777DAE7}"/>
                  </a:ext>
                </a:extLst>
              </p:cNvPr>
              <p:cNvSpPr/>
              <p:nvPr/>
            </p:nvSpPr>
            <p:spPr>
              <a:xfrm>
                <a:off x="2774450" y="937205"/>
                <a:ext cx="4625708" cy="297742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EC4C44B-7C02-B5CC-A91B-CDFF5EFBB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40099" y="972657"/>
                <a:ext cx="1382099" cy="1382099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8018776-BCF1-2A68-460B-085210739B0D}"/>
              </a:ext>
            </a:extLst>
          </p:cNvPr>
          <p:cNvGrpSpPr/>
          <p:nvPr/>
        </p:nvGrpSpPr>
        <p:grpSpPr>
          <a:xfrm>
            <a:off x="7324895" y="3804804"/>
            <a:ext cx="4867105" cy="3081704"/>
            <a:chOff x="7324895" y="3804804"/>
            <a:chExt cx="4867105" cy="3081704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D972421D-8CD3-AD45-A1CF-18EA0058901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502875" y="4218780"/>
            <a:ext cx="4531153" cy="26677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61494FB-22E7-424E-8F47-942C85CEEDF6}"/>
                </a:ext>
              </a:extLst>
            </p:cNvPr>
            <p:cNvSpPr/>
            <p:nvPr/>
          </p:nvSpPr>
          <p:spPr>
            <a:xfrm>
              <a:off x="8645344" y="3914629"/>
              <a:ext cx="2971570" cy="9184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ysClr val="windowText" lastClr="000000"/>
                  </a:solidFill>
                  <a:latin typeface="Comic Sans MS" panose="030F0902030302020204" pitchFamily="66" charset="0"/>
                </a:rPr>
                <a:t>Low Mental Wellbeing</a:t>
              </a:r>
            </a:p>
            <a:p>
              <a:r>
                <a:rPr lang="en-GB" sz="2000" b="1" dirty="0">
                  <a:solidFill>
                    <a:sysClr val="windowText" lastClr="000000"/>
                  </a:solidFill>
                  <a:latin typeface="Comic Sans MS" panose="030F0902030302020204" pitchFamily="66" charset="0"/>
                </a:rPr>
                <a:t>(% current)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E72E70-5CA8-DD15-6BD8-F02FC8C8A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4895" y="3804804"/>
              <a:ext cx="1511137" cy="1511137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F6555FE-4292-1905-9845-0D23EA171CEB}"/>
                </a:ext>
              </a:extLst>
            </p:cNvPr>
            <p:cNvSpPr/>
            <p:nvPr/>
          </p:nvSpPr>
          <p:spPr>
            <a:xfrm>
              <a:off x="7409557" y="3919053"/>
              <a:ext cx="4782443" cy="29389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A5850C0-DD87-CA0D-E7CA-2205020EE4F5}"/>
              </a:ext>
            </a:extLst>
          </p:cNvPr>
          <p:cNvSpPr txBox="1"/>
          <p:nvPr/>
        </p:nvSpPr>
        <p:spPr>
          <a:xfrm>
            <a:off x="84542" y="5274514"/>
            <a:ext cx="28452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902030302020204" pitchFamily="66" charset="0"/>
              </a:rPr>
              <a:t>Bellis MA, et al. BMJ Open 2023;13:e072916. doi:10.1136/bmjopen-2023-072916</a:t>
            </a:r>
          </a:p>
          <a:p>
            <a:endParaRPr lang="en-GB" dirty="0">
              <a:latin typeface="Comic Sans MS" panose="030F0902030302020204" pitchFamily="66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CFFE651-B094-6E07-D300-95778BDFFD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5539"/>
              </p:ext>
            </p:extLst>
          </p:nvPr>
        </p:nvGraphicFramePr>
        <p:xfrm>
          <a:off x="0" y="912409"/>
          <a:ext cx="2757619" cy="5974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7619">
                  <a:extLst>
                    <a:ext uri="{9D8B030D-6E8A-4147-A177-3AD203B41FA5}">
                      <a16:colId xmlns:a16="http://schemas.microsoft.com/office/drawing/2014/main" val="4219469692"/>
                    </a:ext>
                  </a:extLst>
                </a:gridCol>
              </a:tblGrid>
              <a:tr h="405664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3390115"/>
                  </a:ext>
                </a:extLst>
              </a:tr>
              <a:tr h="19174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9346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754D4E9C-C99D-01F9-5979-5AA0D06737A6}"/>
              </a:ext>
            </a:extLst>
          </p:cNvPr>
          <p:cNvGrpSpPr/>
          <p:nvPr/>
        </p:nvGrpSpPr>
        <p:grpSpPr>
          <a:xfrm>
            <a:off x="927" y="-6033"/>
            <a:ext cx="12192000" cy="918443"/>
            <a:chOff x="927" y="-6033"/>
            <a:chExt cx="12192000" cy="91844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ACC75F3-6759-7377-D372-9D9B74962705}"/>
                </a:ext>
              </a:extLst>
            </p:cNvPr>
            <p:cNvSpPr/>
            <p:nvPr/>
          </p:nvSpPr>
          <p:spPr>
            <a:xfrm>
              <a:off x="927" y="-6033"/>
              <a:ext cx="12192000" cy="91844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5DDE1C-83C6-1D36-5E1D-4E331FFC4E82}"/>
                </a:ext>
              </a:extLst>
            </p:cNvPr>
            <p:cNvSpPr txBox="1"/>
            <p:nvPr/>
          </p:nvSpPr>
          <p:spPr>
            <a:xfrm>
              <a:off x="1389486" y="100392"/>
              <a:ext cx="101040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Just One Adverse Childhood Experience?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CCAD8A-51C2-B3F0-26C6-598F11C2E200}"/>
              </a:ext>
            </a:extLst>
          </p:cNvPr>
          <p:cNvCxnSpPr/>
          <p:nvPr/>
        </p:nvCxnSpPr>
        <p:spPr>
          <a:xfrm>
            <a:off x="7384529" y="912410"/>
            <a:ext cx="0" cy="5945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CD21D5-E5D5-5D8C-1561-0108FDD0457A}"/>
              </a:ext>
            </a:extLst>
          </p:cNvPr>
          <p:cNvCxnSpPr/>
          <p:nvPr/>
        </p:nvCxnSpPr>
        <p:spPr>
          <a:xfrm>
            <a:off x="2757619" y="3914629"/>
            <a:ext cx="94343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89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ontent Placeholder 5">
            <a:extLst>
              <a:ext uri="{FF2B5EF4-FFF2-40B4-BE49-F238E27FC236}">
                <a16:creationId xmlns:a16="http://schemas.microsoft.com/office/drawing/2014/main" id="{6F71C5D5-FAB6-8A4F-B234-8722AFA0B6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0261008"/>
              </p:ext>
            </p:extLst>
          </p:nvPr>
        </p:nvGraphicFramePr>
        <p:xfrm>
          <a:off x="2640764" y="1124536"/>
          <a:ext cx="7886700" cy="5307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7E31EAF3-01F5-4E46-9E87-9A43DB1F8F8D}"/>
              </a:ext>
            </a:extLst>
          </p:cNvPr>
          <p:cNvGrpSpPr/>
          <p:nvPr/>
        </p:nvGrpSpPr>
        <p:grpSpPr>
          <a:xfrm>
            <a:off x="1636896" y="1697972"/>
            <a:ext cx="1042305" cy="1046956"/>
            <a:chOff x="3529695" y="1926772"/>
            <a:chExt cx="1042305" cy="104695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26B55E5-04A7-4F4E-B524-24BD29CBC0C1}"/>
                </a:ext>
              </a:extLst>
            </p:cNvPr>
            <p:cNvSpPr/>
            <p:nvPr/>
          </p:nvSpPr>
          <p:spPr>
            <a:xfrm>
              <a:off x="3529695" y="1926772"/>
              <a:ext cx="1042305" cy="104695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1808761005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17287" y="114095"/>
                            <a:pt x="175284" y="-2861"/>
                            <a:pt x="315686" y="0"/>
                          </a:cubicBezTo>
                          <a:cubicBezTo>
                            <a:pt x="452631" y="23697"/>
                            <a:pt x="649487" y="126269"/>
                            <a:pt x="631372" y="275998"/>
                          </a:cubicBezTo>
                          <a:cubicBezTo>
                            <a:pt x="649001" y="409200"/>
                            <a:pt x="455812" y="540850"/>
                            <a:pt x="315686" y="551996"/>
                          </a:cubicBezTo>
                          <a:cubicBezTo>
                            <a:pt x="105946" y="574522"/>
                            <a:pt x="17704" y="462530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38096" y="88896"/>
                            <a:pt x="152841" y="29190"/>
                            <a:pt x="315686" y="0"/>
                          </a:cubicBezTo>
                          <a:cubicBezTo>
                            <a:pt x="481982" y="-4454"/>
                            <a:pt x="603275" y="132974"/>
                            <a:pt x="631372" y="275998"/>
                          </a:cubicBezTo>
                          <a:cubicBezTo>
                            <a:pt x="655538" y="437360"/>
                            <a:pt x="481736" y="562511"/>
                            <a:pt x="315686" y="551996"/>
                          </a:cubicBezTo>
                          <a:cubicBezTo>
                            <a:pt x="144840" y="554754"/>
                            <a:pt x="-7039" y="432498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bg1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91F9207-AE53-9A45-AFFD-BB9E39D6CD8D}"/>
                </a:ext>
              </a:extLst>
            </p:cNvPr>
            <p:cNvSpPr/>
            <p:nvPr/>
          </p:nvSpPr>
          <p:spPr>
            <a:xfrm>
              <a:off x="3529695" y="2196012"/>
              <a:ext cx="9989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$Billions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Per year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3D82986-04F6-7545-A8A6-CCF971190649}"/>
              </a:ext>
            </a:extLst>
          </p:cNvPr>
          <p:cNvSpPr txBox="1"/>
          <p:nvPr/>
        </p:nvSpPr>
        <p:spPr>
          <a:xfrm rot="5400000">
            <a:off x="1347225" y="3270669"/>
            <a:ext cx="1621649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Fraction attributable to ACEs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A270F9-5D48-134C-803E-EE8EED1F2B7D}"/>
              </a:ext>
            </a:extLst>
          </p:cNvPr>
          <p:cNvSpPr txBox="1"/>
          <p:nvPr/>
        </p:nvSpPr>
        <p:spPr>
          <a:xfrm>
            <a:off x="1660058" y="0"/>
            <a:ext cx="8190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omic Sans MS" panose="030F0902030302020204" pitchFamily="66" charset="0"/>
              </a:rPr>
              <a:t>The Costs of ACEs across Europe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7116BC3-74BC-2542-946B-753E7B5D9E80}"/>
              </a:ext>
            </a:extLst>
          </p:cNvPr>
          <p:cNvGrpSpPr/>
          <p:nvPr/>
        </p:nvGrpSpPr>
        <p:grpSpPr>
          <a:xfrm>
            <a:off x="2792942" y="2831745"/>
            <a:ext cx="7569383" cy="1311216"/>
            <a:chOff x="296731" y="2962220"/>
            <a:chExt cx="7569383" cy="131121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CA90518-FACE-2B4C-94D0-F3999DF31A5D}"/>
                </a:ext>
              </a:extLst>
            </p:cNvPr>
            <p:cNvSpPr/>
            <p:nvPr/>
          </p:nvSpPr>
          <p:spPr>
            <a:xfrm>
              <a:off x="296731" y="3238218"/>
              <a:ext cx="631372" cy="55199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30279" y="127161"/>
                            <a:pt x="148039" y="-13793"/>
                            <a:pt x="315686" y="0"/>
                          </a:cubicBezTo>
                          <a:cubicBezTo>
                            <a:pt x="447917" y="-6450"/>
                            <a:pt x="600044" y="153064"/>
                            <a:pt x="631372" y="275998"/>
                          </a:cubicBezTo>
                          <a:cubicBezTo>
                            <a:pt x="629104" y="406802"/>
                            <a:pt x="476689" y="570543"/>
                            <a:pt x="315686" y="551996"/>
                          </a:cubicBezTo>
                          <a:cubicBezTo>
                            <a:pt x="149923" y="556803"/>
                            <a:pt x="33621" y="436511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-41175" y="98171"/>
                            <a:pt x="106272" y="13161"/>
                            <a:pt x="315686" y="0"/>
                          </a:cubicBezTo>
                          <a:cubicBezTo>
                            <a:pt x="523767" y="7101"/>
                            <a:pt x="596248" y="124686"/>
                            <a:pt x="631372" y="275998"/>
                          </a:cubicBezTo>
                          <a:cubicBezTo>
                            <a:pt x="613067" y="446303"/>
                            <a:pt x="484753" y="581193"/>
                            <a:pt x="315686" y="551996"/>
                          </a:cubicBezTo>
                          <a:cubicBezTo>
                            <a:pt x="136938" y="549589"/>
                            <a:pt x="36331" y="445786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$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143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D8B239A-1685-1D47-9A7D-EF9E852E589F}"/>
                </a:ext>
              </a:extLst>
            </p:cNvPr>
            <p:cNvSpPr/>
            <p:nvPr/>
          </p:nvSpPr>
          <p:spPr>
            <a:xfrm>
              <a:off x="1025977" y="2962220"/>
              <a:ext cx="631372" cy="55199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30232" y="94835"/>
                            <a:pt x="165143" y="1571"/>
                            <a:pt x="315686" y="0"/>
                          </a:cubicBezTo>
                          <a:cubicBezTo>
                            <a:pt x="500733" y="18286"/>
                            <a:pt x="601528" y="122928"/>
                            <a:pt x="631372" y="275998"/>
                          </a:cubicBezTo>
                          <a:cubicBezTo>
                            <a:pt x="657184" y="432170"/>
                            <a:pt x="452824" y="535014"/>
                            <a:pt x="315686" y="551996"/>
                          </a:cubicBezTo>
                          <a:cubicBezTo>
                            <a:pt x="104440" y="563006"/>
                            <a:pt x="23570" y="396475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-10310" y="141657"/>
                            <a:pt x="108021" y="-13757"/>
                            <a:pt x="315686" y="0"/>
                          </a:cubicBezTo>
                          <a:cubicBezTo>
                            <a:pt x="534165" y="-6515"/>
                            <a:pt x="619155" y="145821"/>
                            <a:pt x="631372" y="275998"/>
                          </a:cubicBezTo>
                          <a:cubicBezTo>
                            <a:pt x="588570" y="442733"/>
                            <a:pt x="466350" y="580004"/>
                            <a:pt x="315686" y="551996"/>
                          </a:cubicBezTo>
                          <a:cubicBezTo>
                            <a:pt x="154638" y="543388"/>
                            <a:pt x="-3675" y="429270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$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46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78D04D2-986D-D547-9890-7F44C6EE457A}"/>
                </a:ext>
              </a:extLst>
            </p:cNvPr>
            <p:cNvSpPr/>
            <p:nvPr/>
          </p:nvSpPr>
          <p:spPr>
            <a:xfrm>
              <a:off x="1707695" y="3385339"/>
              <a:ext cx="631372" cy="55199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3978248048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11161" y="132896"/>
                            <a:pt x="138995" y="-2936"/>
                            <a:pt x="315686" y="0"/>
                          </a:cubicBezTo>
                          <a:cubicBezTo>
                            <a:pt x="477786" y="769"/>
                            <a:pt x="629729" y="130208"/>
                            <a:pt x="631372" y="275998"/>
                          </a:cubicBezTo>
                          <a:cubicBezTo>
                            <a:pt x="631414" y="415810"/>
                            <a:pt x="459146" y="562567"/>
                            <a:pt x="315686" y="551996"/>
                          </a:cubicBezTo>
                          <a:cubicBezTo>
                            <a:pt x="114144" y="516811"/>
                            <a:pt x="13650" y="420771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-22978" y="81197"/>
                            <a:pt x="183656" y="-18872"/>
                            <a:pt x="315686" y="0"/>
                          </a:cubicBezTo>
                          <a:cubicBezTo>
                            <a:pt x="494677" y="9841"/>
                            <a:pt x="626583" y="125802"/>
                            <a:pt x="631372" y="275998"/>
                          </a:cubicBezTo>
                          <a:cubicBezTo>
                            <a:pt x="607286" y="407526"/>
                            <a:pt x="498195" y="548963"/>
                            <a:pt x="315686" y="551996"/>
                          </a:cubicBezTo>
                          <a:cubicBezTo>
                            <a:pt x="110169" y="519511"/>
                            <a:pt x="3906" y="431387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$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165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A279FD2-9CAF-F64A-9470-D343A40EE8FB}"/>
                </a:ext>
              </a:extLst>
            </p:cNvPr>
            <p:cNvSpPr/>
            <p:nvPr/>
          </p:nvSpPr>
          <p:spPr>
            <a:xfrm>
              <a:off x="2389413" y="3721440"/>
              <a:ext cx="631372" cy="55199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1617256088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-21320" y="114834"/>
                            <a:pt x="118995" y="40372"/>
                            <a:pt x="315686" y="0"/>
                          </a:cubicBezTo>
                          <a:cubicBezTo>
                            <a:pt x="501540" y="13211"/>
                            <a:pt x="637644" y="129981"/>
                            <a:pt x="631372" y="275998"/>
                          </a:cubicBezTo>
                          <a:cubicBezTo>
                            <a:pt x="614178" y="423158"/>
                            <a:pt x="523776" y="590962"/>
                            <a:pt x="315686" y="551996"/>
                          </a:cubicBezTo>
                          <a:cubicBezTo>
                            <a:pt x="134045" y="561855"/>
                            <a:pt x="-32023" y="399054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19943" y="94215"/>
                            <a:pt x="165501" y="37876"/>
                            <a:pt x="315686" y="0"/>
                          </a:cubicBezTo>
                          <a:cubicBezTo>
                            <a:pt x="479763" y="-28592"/>
                            <a:pt x="656720" y="138731"/>
                            <a:pt x="631372" y="275998"/>
                          </a:cubicBezTo>
                          <a:cubicBezTo>
                            <a:pt x="628639" y="398606"/>
                            <a:pt x="477927" y="557449"/>
                            <a:pt x="315686" y="551996"/>
                          </a:cubicBezTo>
                          <a:cubicBezTo>
                            <a:pt x="140016" y="545656"/>
                            <a:pt x="10604" y="443717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$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40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75C7E0C-C625-7A45-86F1-F173EBA0A9C2}"/>
                </a:ext>
              </a:extLst>
            </p:cNvPr>
            <p:cNvSpPr/>
            <p:nvPr/>
          </p:nvSpPr>
          <p:spPr>
            <a:xfrm>
              <a:off x="3772218" y="3109341"/>
              <a:ext cx="631372" cy="55199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3809068511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-29172" y="96129"/>
                            <a:pt x="122037" y="-38266"/>
                            <a:pt x="315686" y="0"/>
                          </a:cubicBezTo>
                          <a:cubicBezTo>
                            <a:pt x="492905" y="3520"/>
                            <a:pt x="664449" y="146417"/>
                            <a:pt x="631372" y="275998"/>
                          </a:cubicBezTo>
                          <a:cubicBezTo>
                            <a:pt x="633357" y="413327"/>
                            <a:pt x="469668" y="535064"/>
                            <a:pt x="315686" y="551996"/>
                          </a:cubicBezTo>
                          <a:cubicBezTo>
                            <a:pt x="124614" y="561479"/>
                            <a:pt x="12931" y="464072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-2796" y="128008"/>
                            <a:pt x="178339" y="-32312"/>
                            <a:pt x="315686" y="0"/>
                          </a:cubicBezTo>
                          <a:cubicBezTo>
                            <a:pt x="507247" y="24512"/>
                            <a:pt x="652602" y="107866"/>
                            <a:pt x="631372" y="275998"/>
                          </a:cubicBezTo>
                          <a:cubicBezTo>
                            <a:pt x="640158" y="384447"/>
                            <a:pt x="525730" y="582640"/>
                            <a:pt x="315686" y="551996"/>
                          </a:cubicBezTo>
                          <a:cubicBezTo>
                            <a:pt x="135205" y="592438"/>
                            <a:pt x="-12289" y="416348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$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23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2B4D2DC-F572-004E-8A90-CC120DA1CB66}"/>
                </a:ext>
              </a:extLst>
            </p:cNvPr>
            <p:cNvSpPr/>
            <p:nvPr/>
          </p:nvSpPr>
          <p:spPr>
            <a:xfrm>
              <a:off x="4493237" y="3144885"/>
              <a:ext cx="631372" cy="55199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1808761005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17287" y="114095"/>
                            <a:pt x="175284" y="-2861"/>
                            <a:pt x="315686" y="0"/>
                          </a:cubicBezTo>
                          <a:cubicBezTo>
                            <a:pt x="452631" y="23697"/>
                            <a:pt x="649487" y="126269"/>
                            <a:pt x="631372" y="275998"/>
                          </a:cubicBezTo>
                          <a:cubicBezTo>
                            <a:pt x="649001" y="409200"/>
                            <a:pt x="455812" y="540850"/>
                            <a:pt x="315686" y="551996"/>
                          </a:cubicBezTo>
                          <a:cubicBezTo>
                            <a:pt x="105946" y="574522"/>
                            <a:pt x="17704" y="462530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38096" y="88896"/>
                            <a:pt x="152841" y="29190"/>
                            <a:pt x="315686" y="0"/>
                          </a:cubicBezTo>
                          <a:cubicBezTo>
                            <a:pt x="481982" y="-4454"/>
                            <a:pt x="603275" y="132974"/>
                            <a:pt x="631372" y="275998"/>
                          </a:cubicBezTo>
                          <a:cubicBezTo>
                            <a:pt x="655538" y="437360"/>
                            <a:pt x="481736" y="562511"/>
                            <a:pt x="315686" y="551996"/>
                          </a:cubicBezTo>
                          <a:cubicBezTo>
                            <a:pt x="144840" y="554754"/>
                            <a:pt x="-7039" y="432498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$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29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D23A861-E59E-0442-83A2-BE1F583A399D}"/>
                </a:ext>
              </a:extLst>
            </p:cNvPr>
            <p:cNvSpPr/>
            <p:nvPr/>
          </p:nvSpPr>
          <p:spPr>
            <a:xfrm>
              <a:off x="5212895" y="3649226"/>
              <a:ext cx="631372" cy="55199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2091018771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13800" y="121801"/>
                            <a:pt x="167623" y="14407"/>
                            <a:pt x="315686" y="0"/>
                          </a:cubicBezTo>
                          <a:cubicBezTo>
                            <a:pt x="447217" y="-11809"/>
                            <a:pt x="647851" y="127290"/>
                            <a:pt x="631372" y="275998"/>
                          </a:cubicBezTo>
                          <a:cubicBezTo>
                            <a:pt x="650933" y="426471"/>
                            <a:pt x="475257" y="567678"/>
                            <a:pt x="315686" y="551996"/>
                          </a:cubicBezTo>
                          <a:cubicBezTo>
                            <a:pt x="149333" y="576575"/>
                            <a:pt x="520" y="433732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18187" y="107290"/>
                            <a:pt x="115848" y="22181"/>
                            <a:pt x="315686" y="0"/>
                          </a:cubicBezTo>
                          <a:cubicBezTo>
                            <a:pt x="487962" y="-10197"/>
                            <a:pt x="609321" y="151018"/>
                            <a:pt x="631372" y="275998"/>
                          </a:cubicBezTo>
                          <a:cubicBezTo>
                            <a:pt x="643598" y="456821"/>
                            <a:pt x="491525" y="504948"/>
                            <a:pt x="315686" y="551996"/>
                          </a:cubicBezTo>
                          <a:cubicBezTo>
                            <a:pt x="139669" y="565433"/>
                            <a:pt x="-16139" y="424160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$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117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55C2077-7D1C-0843-B3B3-012D5BFDCA9F}"/>
                </a:ext>
              </a:extLst>
            </p:cNvPr>
            <p:cNvSpPr/>
            <p:nvPr/>
          </p:nvSpPr>
          <p:spPr>
            <a:xfrm>
              <a:off x="5877515" y="3655430"/>
              <a:ext cx="631372" cy="55199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79111871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18969" y="130462"/>
                            <a:pt x="133373" y="31447"/>
                            <a:pt x="315686" y="0"/>
                          </a:cubicBezTo>
                          <a:cubicBezTo>
                            <a:pt x="497861" y="-10585"/>
                            <a:pt x="660778" y="110167"/>
                            <a:pt x="631372" y="275998"/>
                          </a:cubicBezTo>
                          <a:cubicBezTo>
                            <a:pt x="626304" y="390063"/>
                            <a:pt x="482160" y="543616"/>
                            <a:pt x="315686" y="551996"/>
                          </a:cubicBezTo>
                          <a:cubicBezTo>
                            <a:pt x="142097" y="545025"/>
                            <a:pt x="27995" y="445961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11400" y="150624"/>
                            <a:pt x="128047" y="-9909"/>
                            <a:pt x="315686" y="0"/>
                          </a:cubicBezTo>
                          <a:cubicBezTo>
                            <a:pt x="473001" y="2206"/>
                            <a:pt x="671352" y="117777"/>
                            <a:pt x="631372" y="275998"/>
                          </a:cubicBezTo>
                          <a:cubicBezTo>
                            <a:pt x="638185" y="426360"/>
                            <a:pt x="520578" y="524612"/>
                            <a:pt x="315686" y="551996"/>
                          </a:cubicBezTo>
                          <a:cubicBezTo>
                            <a:pt x="102617" y="555204"/>
                            <a:pt x="-9251" y="460878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$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185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8303EB-CEC9-BF41-BC04-DE8D589A378E}"/>
                </a:ext>
              </a:extLst>
            </p:cNvPr>
            <p:cNvSpPr/>
            <p:nvPr/>
          </p:nvSpPr>
          <p:spPr>
            <a:xfrm>
              <a:off x="6570122" y="3661337"/>
              <a:ext cx="631372" cy="55199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2558881134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-2340" y="84287"/>
                            <a:pt x="156166" y="-6907"/>
                            <a:pt x="315686" y="0"/>
                          </a:cubicBezTo>
                          <a:cubicBezTo>
                            <a:pt x="453519" y="-11878"/>
                            <a:pt x="587027" y="113351"/>
                            <a:pt x="631372" y="275998"/>
                          </a:cubicBezTo>
                          <a:cubicBezTo>
                            <a:pt x="619766" y="423318"/>
                            <a:pt x="474742" y="547385"/>
                            <a:pt x="315686" y="551996"/>
                          </a:cubicBezTo>
                          <a:cubicBezTo>
                            <a:pt x="126040" y="563258"/>
                            <a:pt x="-6781" y="440412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-12728" y="132167"/>
                            <a:pt x="154707" y="7167"/>
                            <a:pt x="315686" y="0"/>
                          </a:cubicBezTo>
                          <a:cubicBezTo>
                            <a:pt x="495353" y="45292"/>
                            <a:pt x="617809" y="130568"/>
                            <a:pt x="631372" y="275998"/>
                          </a:cubicBezTo>
                          <a:cubicBezTo>
                            <a:pt x="668176" y="409392"/>
                            <a:pt x="484702" y="526256"/>
                            <a:pt x="315686" y="551996"/>
                          </a:cubicBezTo>
                          <a:cubicBezTo>
                            <a:pt x="118655" y="553373"/>
                            <a:pt x="-22888" y="401424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$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16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2AD2808-7B62-334A-84DA-4841E99CEC2C}"/>
                </a:ext>
              </a:extLst>
            </p:cNvPr>
            <p:cNvSpPr/>
            <p:nvPr/>
          </p:nvSpPr>
          <p:spPr>
            <a:xfrm>
              <a:off x="7234742" y="3373228"/>
              <a:ext cx="631372" cy="55199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 cmpd="tri">
              <a:solidFill>
                <a:schemeClr val="accent4">
                  <a:lumMod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2998267428">
                    <a:custGeom>
                      <a:avLst/>
                      <a:gdLst>
                        <a:gd name="connsiteX0" fmla="*/ 0 w 631372"/>
                        <a:gd name="connsiteY0" fmla="*/ 275998 h 551996"/>
                        <a:gd name="connsiteX1" fmla="*/ 315686 w 631372"/>
                        <a:gd name="connsiteY1" fmla="*/ 0 h 551996"/>
                        <a:gd name="connsiteX2" fmla="*/ 631372 w 631372"/>
                        <a:gd name="connsiteY2" fmla="*/ 275998 h 551996"/>
                        <a:gd name="connsiteX3" fmla="*/ 315686 w 631372"/>
                        <a:gd name="connsiteY3" fmla="*/ 551996 h 551996"/>
                        <a:gd name="connsiteX4" fmla="*/ 0 w 631372"/>
                        <a:gd name="connsiteY4" fmla="*/ 275998 h 5519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1372" h="551996" fill="none" extrusionOk="0">
                          <a:moveTo>
                            <a:pt x="0" y="275998"/>
                          </a:moveTo>
                          <a:cubicBezTo>
                            <a:pt x="40855" y="120977"/>
                            <a:pt x="111166" y="-18584"/>
                            <a:pt x="315686" y="0"/>
                          </a:cubicBezTo>
                          <a:cubicBezTo>
                            <a:pt x="516836" y="28389"/>
                            <a:pt x="603601" y="94420"/>
                            <a:pt x="631372" y="275998"/>
                          </a:cubicBezTo>
                          <a:cubicBezTo>
                            <a:pt x="621675" y="448706"/>
                            <a:pt x="507197" y="531310"/>
                            <a:pt x="315686" y="551996"/>
                          </a:cubicBezTo>
                          <a:cubicBezTo>
                            <a:pt x="115470" y="536567"/>
                            <a:pt x="-4338" y="464370"/>
                            <a:pt x="0" y="275998"/>
                          </a:cubicBezTo>
                          <a:close/>
                        </a:path>
                        <a:path w="631372" h="551996" stroke="0" extrusionOk="0">
                          <a:moveTo>
                            <a:pt x="0" y="275998"/>
                          </a:moveTo>
                          <a:cubicBezTo>
                            <a:pt x="-2412" y="139648"/>
                            <a:pt x="143148" y="47000"/>
                            <a:pt x="315686" y="0"/>
                          </a:cubicBezTo>
                          <a:cubicBezTo>
                            <a:pt x="473522" y="18418"/>
                            <a:pt x="625164" y="93760"/>
                            <a:pt x="631372" y="275998"/>
                          </a:cubicBezTo>
                          <a:cubicBezTo>
                            <a:pt x="667636" y="400602"/>
                            <a:pt x="477498" y="559021"/>
                            <a:pt x="315686" y="551996"/>
                          </a:cubicBezTo>
                          <a:cubicBezTo>
                            <a:pt x="114707" y="571445"/>
                            <a:pt x="18110" y="397871"/>
                            <a:pt x="0" y="275998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$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47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4955137-5746-C14D-B596-3DD0F905AA1F}"/>
              </a:ext>
            </a:extLst>
          </p:cNvPr>
          <p:cNvGrpSpPr/>
          <p:nvPr/>
        </p:nvGrpSpPr>
        <p:grpSpPr>
          <a:xfrm>
            <a:off x="5883076" y="1580719"/>
            <a:ext cx="4516575" cy="4827599"/>
            <a:chOff x="4571999" y="1853406"/>
            <a:chExt cx="4516575" cy="503207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7FCBB53-42F8-094C-97D9-6AB2EA43335B}"/>
                </a:ext>
              </a:extLst>
            </p:cNvPr>
            <p:cNvSpPr/>
            <p:nvPr/>
          </p:nvSpPr>
          <p:spPr>
            <a:xfrm>
              <a:off x="4571999" y="2002611"/>
              <a:ext cx="4516575" cy="488286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9E88531-AEFB-2E46-92C8-0E3ADA50C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6545" y="1853406"/>
              <a:ext cx="4314983" cy="3237067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DD3400B-0192-0844-8670-44E1CC66A8AF}"/>
              </a:ext>
            </a:extLst>
          </p:cNvPr>
          <p:cNvSpPr/>
          <p:nvPr/>
        </p:nvSpPr>
        <p:spPr>
          <a:xfrm>
            <a:off x="25202" y="248624"/>
            <a:ext cx="118456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400" dirty="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DALYs – Approximately 25 million in Europe and 13 million in North America 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(after double-counting removed)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4EE2B2-D01C-0946-B399-4AD4B0423E50}"/>
              </a:ext>
            </a:extLst>
          </p:cNvPr>
          <p:cNvSpPr/>
          <p:nvPr/>
        </p:nvSpPr>
        <p:spPr>
          <a:xfrm>
            <a:off x="-1107615" y="6175251"/>
            <a:ext cx="12617849" cy="91889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i="1" dirty="0">
                <a:latin typeface="Comic Sans MS" panose="030F0902030302020204" pitchFamily="66" charset="0"/>
              </a:rPr>
              <a:t>European costs per year $581 billion; 77% multiple &amp; 23% single ACES</a:t>
            </a:r>
            <a:endParaRPr lang="en-US" sz="2400" i="1" dirty="0"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20B229-7020-D7F6-CB39-1387BD510E04}"/>
              </a:ext>
            </a:extLst>
          </p:cNvPr>
          <p:cNvSpPr txBox="1"/>
          <p:nvPr/>
        </p:nvSpPr>
        <p:spPr>
          <a:xfrm>
            <a:off x="10743285" y="6609165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omic Sans MS" panose="030F0902030302020204" pitchFamily="66" charset="0"/>
              </a:rPr>
              <a:t>Bellis et al 2019</a:t>
            </a:r>
          </a:p>
        </p:txBody>
      </p:sp>
    </p:spTree>
    <p:extLst>
      <p:ext uri="{BB962C8B-B14F-4D97-AF65-F5344CB8AC3E}">
        <p14:creationId xmlns:p14="http://schemas.microsoft.com/office/powerpoint/2010/main" val="404362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P spid="24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82D4258-F33C-D741-A9C0-51BCC20B7D8B}"/>
              </a:ext>
            </a:extLst>
          </p:cNvPr>
          <p:cNvSpPr/>
          <p:nvPr/>
        </p:nvSpPr>
        <p:spPr>
          <a:xfrm>
            <a:off x="425668" y="303364"/>
            <a:ext cx="10925504" cy="5829914"/>
          </a:xfrm>
          <a:prstGeom prst="ellipse">
            <a:avLst/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788E8D-1F81-3345-977D-F05AFDACE0AE}"/>
              </a:ext>
            </a:extLst>
          </p:cNvPr>
          <p:cNvSpPr txBox="1"/>
          <p:nvPr/>
        </p:nvSpPr>
        <p:spPr>
          <a:xfrm rot="16200000">
            <a:off x="4987979" y="841368"/>
            <a:ext cx="1800881" cy="959723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8295816"/>
              </a:avLst>
            </a:prstTxWarp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omic Sans MS" panose="030F0902030302020204" pitchFamily="66" charset="0"/>
              </a:rPr>
              <a:t>Socio-economic and other Macro drivers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45C2BC-21C5-E845-A3DD-630ACEC50C1C}"/>
              </a:ext>
            </a:extLst>
          </p:cNvPr>
          <p:cNvGrpSpPr/>
          <p:nvPr/>
        </p:nvGrpSpPr>
        <p:grpSpPr>
          <a:xfrm>
            <a:off x="3248358" y="975976"/>
            <a:ext cx="5387876" cy="3651436"/>
            <a:chOff x="4828305" y="1530283"/>
            <a:chExt cx="2779065" cy="275345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7BDFB29-B06C-384D-8BB1-535B93CBCD65}"/>
                </a:ext>
              </a:extLst>
            </p:cNvPr>
            <p:cNvSpPr/>
            <p:nvPr/>
          </p:nvSpPr>
          <p:spPr>
            <a:xfrm>
              <a:off x="4828305" y="1530283"/>
              <a:ext cx="2779065" cy="275345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omic Sans MS" panose="030F090203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5900CC-9618-364F-A090-DB7AA302596F}"/>
                </a:ext>
              </a:extLst>
            </p:cNvPr>
            <p:cNvSpPr txBox="1"/>
            <p:nvPr/>
          </p:nvSpPr>
          <p:spPr>
            <a:xfrm>
              <a:off x="5529136" y="1688673"/>
              <a:ext cx="1134574" cy="4409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Prevention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97F6E12-9C6C-A44D-B173-BB38BD471037}"/>
              </a:ext>
            </a:extLst>
          </p:cNvPr>
          <p:cNvGrpSpPr/>
          <p:nvPr/>
        </p:nvGrpSpPr>
        <p:grpSpPr>
          <a:xfrm>
            <a:off x="1143677" y="1974555"/>
            <a:ext cx="5058863" cy="3357749"/>
            <a:chOff x="4177063" y="2542528"/>
            <a:chExt cx="2789443" cy="257734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2222C7-17F4-434E-B7A9-D6B48383D0B9}"/>
                </a:ext>
              </a:extLst>
            </p:cNvPr>
            <p:cNvSpPr/>
            <p:nvPr/>
          </p:nvSpPr>
          <p:spPr>
            <a:xfrm>
              <a:off x="4177063" y="2542528"/>
              <a:ext cx="2789443" cy="2577344"/>
            </a:xfrm>
            <a:prstGeom prst="ellipse">
              <a:avLst/>
            </a:prstGeom>
            <a:solidFill>
              <a:schemeClr val="accent1">
                <a:alpha val="6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omic Sans MS" panose="030F0902030302020204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699A09-6D83-EC4C-A0F1-6FDF01A974D8}"/>
                </a:ext>
              </a:extLst>
            </p:cNvPr>
            <p:cNvSpPr txBox="1"/>
            <p:nvPr/>
          </p:nvSpPr>
          <p:spPr>
            <a:xfrm>
              <a:off x="4312848" y="3595173"/>
              <a:ext cx="1150119" cy="448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Resilience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8DAEBF-6752-6C47-A0A0-37E60E987B45}"/>
              </a:ext>
            </a:extLst>
          </p:cNvPr>
          <p:cNvGrpSpPr/>
          <p:nvPr/>
        </p:nvGrpSpPr>
        <p:grpSpPr>
          <a:xfrm>
            <a:off x="5225619" y="2092137"/>
            <a:ext cx="5271728" cy="3226842"/>
            <a:chOff x="5484460" y="2542528"/>
            <a:chExt cx="2779065" cy="259975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43CCBED-31DC-1E40-A1ED-715472975551}"/>
                </a:ext>
              </a:extLst>
            </p:cNvPr>
            <p:cNvSpPr/>
            <p:nvPr/>
          </p:nvSpPr>
          <p:spPr>
            <a:xfrm>
              <a:off x="5484460" y="2542528"/>
              <a:ext cx="2779065" cy="2599756"/>
            </a:xfrm>
            <a:prstGeom prst="ellipse">
              <a:avLst/>
            </a:prstGeom>
            <a:solidFill>
              <a:srgbClr val="FFC000">
                <a:alpha val="7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Comic Sans MS" panose="030F0902030302020204" pitchFamily="66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F34D29-ADFD-1549-BC66-7CDE63F3DF1F}"/>
                </a:ext>
              </a:extLst>
            </p:cNvPr>
            <p:cNvSpPr txBox="1"/>
            <p:nvPr/>
          </p:nvSpPr>
          <p:spPr>
            <a:xfrm>
              <a:off x="6313055" y="3365337"/>
              <a:ext cx="1817434" cy="86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Trauma informed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Services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22802F3-F444-DB48-908D-2DA0DB8B93F6}"/>
              </a:ext>
            </a:extLst>
          </p:cNvPr>
          <p:cNvSpPr/>
          <p:nvPr/>
        </p:nvSpPr>
        <p:spPr>
          <a:xfrm>
            <a:off x="1775295" y="761360"/>
            <a:ext cx="8473843" cy="2772124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0839352"/>
              </a:avLst>
            </a:prstTxWarp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Tackling Adverse Childhood Experiences</a:t>
            </a:r>
          </a:p>
        </p:txBody>
      </p:sp>
    </p:spTree>
    <p:extLst>
      <p:ext uri="{BB962C8B-B14F-4D97-AF65-F5344CB8AC3E}">
        <p14:creationId xmlns:p14="http://schemas.microsoft.com/office/powerpoint/2010/main" val="152243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3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1E6ED59-0439-3F73-F10F-FEA216949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230"/>
            <a:ext cx="9433181" cy="68033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6436E1-DE26-77B2-C968-00FD0E2B3C64}"/>
              </a:ext>
            </a:extLst>
          </p:cNvPr>
          <p:cNvSpPr txBox="1"/>
          <p:nvPr/>
        </p:nvSpPr>
        <p:spPr>
          <a:xfrm>
            <a:off x="9326036" y="6447418"/>
            <a:ext cx="29935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i="1" dirty="0">
                <a:solidFill>
                  <a:schemeClr val="bg1"/>
                </a:solidFill>
              </a:rPr>
              <a:t>www.preventviolence.info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8A4D4E-1AE5-3B63-CFE5-A880F187D1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736" y="1184338"/>
            <a:ext cx="2046141" cy="11509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8947CA-64F5-5FD6-189A-E2990D92F9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0766" y="4693818"/>
            <a:ext cx="1584083" cy="158408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1B73128-1F71-3F4C-E15C-630ECC4EB694}"/>
              </a:ext>
            </a:extLst>
          </p:cNvPr>
          <p:cNvSpPr/>
          <p:nvPr/>
        </p:nvSpPr>
        <p:spPr>
          <a:xfrm>
            <a:off x="7156678" y="6142989"/>
            <a:ext cx="2041780" cy="675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A4DCDB-857B-57FE-C7C2-299D68AED838}"/>
              </a:ext>
            </a:extLst>
          </p:cNvPr>
          <p:cNvGrpSpPr/>
          <p:nvPr/>
        </p:nvGrpSpPr>
        <p:grpSpPr>
          <a:xfrm>
            <a:off x="0" y="1976820"/>
            <a:ext cx="7251513" cy="10148805"/>
            <a:chOff x="2287177" y="-39048"/>
            <a:chExt cx="6795793" cy="93792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EE324A9-F0F3-4405-A5D0-FE6120645D90}"/>
                </a:ext>
              </a:extLst>
            </p:cNvPr>
            <p:cNvSpPr/>
            <p:nvPr/>
          </p:nvSpPr>
          <p:spPr>
            <a:xfrm>
              <a:off x="2287177" y="-39047"/>
              <a:ext cx="6749576" cy="9379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B06D090E-6C49-578A-E24D-D36B48BFC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3394" y="-39048"/>
              <a:ext cx="6749576" cy="6858000"/>
            </a:xfrm>
            <a:prstGeom prst="rect">
              <a:avLst/>
            </a:prstGeom>
          </p:spPr>
        </p:pic>
        <p:pic>
          <p:nvPicPr>
            <p:cNvPr id="21" name="Picture 20" descr="Table&#10;&#10;Description automatically generated with medium confidence">
              <a:extLst>
                <a:ext uri="{FF2B5EF4-FFF2-40B4-BE49-F238E27FC236}">
                  <a16:creationId xmlns:a16="http://schemas.microsoft.com/office/drawing/2014/main" id="{35A65A61-A3DE-5105-2855-D7885C6F7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85259" y="6818952"/>
              <a:ext cx="6697711" cy="2521253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FD8B66-899E-42EC-6DF3-0F0ABF1BDDBE}"/>
              </a:ext>
            </a:extLst>
          </p:cNvPr>
          <p:cNvCxnSpPr>
            <a:cxnSpLocks/>
          </p:cNvCxnSpPr>
          <p:nvPr/>
        </p:nvCxnSpPr>
        <p:spPr>
          <a:xfrm>
            <a:off x="9433181" y="10472"/>
            <a:ext cx="0" cy="684752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2F18CF2D-3471-D854-C5FA-C3308D671325}"/>
              </a:ext>
            </a:extLst>
          </p:cNvPr>
          <p:cNvSpPr/>
          <p:nvPr/>
        </p:nvSpPr>
        <p:spPr>
          <a:xfrm>
            <a:off x="10020832" y="234522"/>
            <a:ext cx="1603947" cy="939344"/>
          </a:xfrm>
          <a:prstGeom prst="ellipse">
            <a:avLst/>
          </a:prstGeom>
          <a:solidFill>
            <a:srgbClr val="7B787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Comic Sans MS" panose="030F0902030302020204" pitchFamily="66" charset="0"/>
              </a:rPr>
              <a:t>763</a:t>
            </a:r>
          </a:p>
        </p:txBody>
      </p:sp>
      <p:sp>
        <p:nvSpPr>
          <p:cNvPr id="4" name="AutoShape 4" descr="Lara Snowdon (@larasnowdon) / Twitter"/>
          <p:cNvSpPr>
            <a:spLocks noChangeAspect="1" noChangeArrowheads="1"/>
          </p:cNvSpPr>
          <p:nvPr/>
        </p:nvSpPr>
        <p:spPr bwMode="auto">
          <a:xfrm>
            <a:off x="-1571175" y="1068247"/>
            <a:ext cx="1947182" cy="310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8" name="Picture 1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103" y="3098547"/>
            <a:ext cx="2223362" cy="867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974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00417 -0.8449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4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5aaab204-587c-4ad5-b844-19af307663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A55BC92F8D004E980773020150216E" ma:contentTypeVersion="14" ma:contentTypeDescription="Create a new document." ma:contentTypeScope="" ma:versionID="f19c784a276c4c72f6b13683b06cec77">
  <xsd:schema xmlns:xsd="http://www.w3.org/2001/XMLSchema" xmlns:xs="http://www.w3.org/2001/XMLSchema" xmlns:p="http://schemas.microsoft.com/office/2006/metadata/properties" xmlns:ns3="22cfb043-3336-40ab-9ea9-6f3bda111504" xmlns:ns4="f78f3732-9b1c-4140-b927-4e2d08fe97ec" targetNamespace="http://schemas.microsoft.com/office/2006/metadata/properties" ma:root="true" ma:fieldsID="5239402c90b7dd7b8f8ef15ee1078765" ns3:_="" ns4:_="">
    <xsd:import namespace="22cfb043-3336-40ab-9ea9-6f3bda111504"/>
    <xsd:import namespace="f78f3732-9b1c-4140-b927-4e2d08fe97e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cfb043-3336-40ab-9ea9-6f3bda11150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8f3732-9b1c-4140-b927-4e2d08fe97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78f3732-9b1c-4140-b927-4e2d08fe97ec" xsi:nil="true"/>
  </documentManagement>
</p:properties>
</file>

<file path=customXml/itemProps1.xml><?xml version="1.0" encoding="utf-8"?>
<ds:datastoreItem xmlns:ds="http://schemas.openxmlformats.org/officeDocument/2006/customXml" ds:itemID="{D27BAC29-7609-4C1C-9A6F-AEB8F3C70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cfb043-3336-40ab-9ea9-6f3bda111504"/>
    <ds:schemaRef ds:uri="f78f3732-9b1c-4140-b927-4e2d08fe97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69DC41-2422-4F13-8CF1-6DE6814CFE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5A3CD4-9283-4126-88ED-EA08C2CF83A7}">
  <ds:schemaRefs>
    <ds:schemaRef ds:uri="22cfb043-3336-40ab-9ea9-6f3bda111504"/>
    <ds:schemaRef ds:uri="http://purl.org/dc/dcmitype/"/>
    <ds:schemaRef ds:uri="http://purl.org/dc/terms/"/>
    <ds:schemaRef ds:uri="f78f3732-9b1c-4140-b927-4e2d08fe97e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31598</TotalTime>
  <Words>1279</Words>
  <Application>Microsoft Office PowerPoint</Application>
  <PresentationFormat>Widescreen</PresentationFormat>
  <Paragraphs>317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system-ui</vt:lpstr>
      <vt:lpstr>Times New Roman</vt:lpstr>
      <vt:lpstr>Office Theme</vt:lpstr>
      <vt:lpstr>Adverse Childhood Experiences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Tackling Adverse Childhood Experiences (ACEs ) State of the Art and Options for Action</dc:title>
  <dc:creator>Mark Bellis (Staff)</dc:creator>
  <cp:lastModifiedBy>Quigg, Zara</cp:lastModifiedBy>
  <cp:revision>165</cp:revision>
  <dcterms:created xsi:type="dcterms:W3CDTF">2023-03-13T15:26:22Z</dcterms:created>
  <dcterms:modified xsi:type="dcterms:W3CDTF">2023-06-27T12:55:22Z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0x01010074A55BC92F8D004E980773020150216E</vt:lpwstr>
  </property>
</Properties>
</file>